
<file path=[Content_Types].xml><?xml version="1.0" encoding="utf-8"?>
<Types xmlns="http://schemas.openxmlformats.org/package/2006/content-types">
  <Default Extension="jpeg" ContentType="image/jpeg"/>
  <Default Extension="m4a" ContentType="audi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99" r:id="rId1"/>
  </p:sldMasterIdLst>
  <p:notesMasterIdLst>
    <p:notesMasterId r:id="rId13"/>
  </p:notesMasterIdLst>
  <p:sldIdLst>
    <p:sldId id="256" r:id="rId2"/>
    <p:sldId id="257" r:id="rId3"/>
    <p:sldId id="258" r:id="rId4"/>
    <p:sldId id="267" r:id="rId5"/>
    <p:sldId id="270" r:id="rId6"/>
    <p:sldId id="260" r:id="rId7"/>
    <p:sldId id="261" r:id="rId8"/>
    <p:sldId id="272" r:id="rId9"/>
    <p:sldId id="271" r:id="rId10"/>
    <p:sldId id="263" r:id="rId11"/>
    <p:sldId id="268"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03846"/>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987" autoAdjust="0"/>
    <p:restoredTop sz="88132" autoAdjust="0"/>
  </p:normalViewPr>
  <p:slideViewPr>
    <p:cSldViewPr snapToGrid="0">
      <p:cViewPr>
        <p:scale>
          <a:sx n="90" d="100"/>
          <a:sy n="90" d="100"/>
        </p:scale>
        <p:origin x="1332" y="420"/>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notesMaster" Target="notesMasters/notesMaster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4a>
</file>

<file path=ppt/media/media10.m4a>
</file>

<file path=ppt/media/media11.m4a>
</file>

<file path=ppt/media/media2.m4a>
</file>

<file path=ppt/media/media3.m4a>
</file>

<file path=ppt/media/media4.m4a>
</file>

<file path=ppt/media/media5.m4a>
</file>

<file path=ppt/media/media6.m4a>
</file>

<file path=ppt/media/media7.m4a>
</file>

<file path=ppt/media/media8.m4a>
</file>

<file path=ppt/media/media9.m4a>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A978FFCF-3D28-4EA4-8C9F-68386BEE2758}" type="datetimeFigureOut">
              <a:rPr lang="en-US" smtClean="0"/>
              <a:t>6/3/2022</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01F4912-8830-4A2D-B894-F18C2CA93659}" type="slidenum">
              <a:rPr lang="en-US" smtClean="0"/>
              <a:t>‹#›</a:t>
            </a:fld>
            <a:endParaRPr lang="en-US"/>
          </a:p>
        </p:txBody>
      </p:sp>
    </p:spTree>
    <p:extLst>
      <p:ext uri="{BB962C8B-B14F-4D97-AF65-F5344CB8AC3E}">
        <p14:creationId xmlns:p14="http://schemas.microsoft.com/office/powerpoint/2010/main" val="21518533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a:t>
            </a:r>
          </a:p>
          <a:p>
            <a:r>
              <a:rPr lang="en-US" dirty="0"/>
              <a:t>My name is Michael Robertson, and my team's name is The Independent</a:t>
            </a:r>
          </a:p>
          <a:p>
            <a:r>
              <a:rPr lang="en-US" dirty="0"/>
              <a:t>This project was created though Portland State University’s Computer Science Course 410: Data Engineering</a:t>
            </a:r>
          </a:p>
          <a:p>
            <a:r>
              <a:rPr lang="en-US" dirty="0"/>
              <a:t>Which was taught by Bruce Irvin, who was assisted by Genevieve Lalonde.</a:t>
            </a:r>
          </a:p>
          <a:p>
            <a:r>
              <a:rPr lang="en-US" dirty="0"/>
              <a:t>This project was designed to create a data pipeline to collect, validate, and analyze traffic congestion from breadcrumb data provided by C-TRAN. </a:t>
            </a:r>
          </a:p>
        </p:txBody>
      </p:sp>
      <p:sp>
        <p:nvSpPr>
          <p:cNvPr id="4" name="Slide Number Placeholder 3"/>
          <p:cNvSpPr>
            <a:spLocks noGrp="1"/>
          </p:cNvSpPr>
          <p:nvPr>
            <p:ph type="sldNum" sz="quarter" idx="5"/>
          </p:nvPr>
        </p:nvSpPr>
        <p:spPr/>
        <p:txBody>
          <a:bodyPr/>
          <a:lstStyle/>
          <a:p>
            <a:fld id="{B01F4912-8830-4A2D-B894-F18C2CA93659}" type="slidenum">
              <a:rPr lang="en-US" smtClean="0"/>
              <a:t>1</a:t>
            </a:fld>
            <a:endParaRPr lang="en-US"/>
          </a:p>
        </p:txBody>
      </p:sp>
    </p:spTree>
    <p:extLst>
      <p:ext uri="{BB962C8B-B14F-4D97-AF65-F5344CB8AC3E}">
        <p14:creationId xmlns:p14="http://schemas.microsoft.com/office/powerpoint/2010/main" val="3005713916"/>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There were some problems that arose during the process of making this data pipeline. Some were small things like not being enough validations. This specific problem led to some data being inserted that should have not been. Once more validations were created, the accepted records were better aligned </a:t>
            </a:r>
            <a:r>
              <a:rPr lang="en-US" dirty="0" err="1"/>
              <a:t>towhat</a:t>
            </a:r>
            <a:r>
              <a:rPr lang="en-US" dirty="0"/>
              <a:t> they should represent.</a:t>
            </a:r>
          </a:p>
          <a:p>
            <a:r>
              <a:rPr lang="en-US" dirty="0"/>
              <a:t>Another problem was originally connecting to the Postgres tables. This was a problem because if the day’s accepted records were very large, then it would take a longer portion of time to insert the data. </a:t>
            </a:r>
          </a:p>
          <a:p>
            <a:r>
              <a:rPr lang="en-US" dirty="0"/>
              <a:t>But if there was a problem while this was occurring then all the time for waiting </a:t>
            </a:r>
            <a:r>
              <a:rPr lang="en-US" dirty="0" err="1"/>
              <a:t>fot</a:t>
            </a:r>
            <a:r>
              <a:rPr lang="en-US" dirty="0"/>
              <a:t> the data to be inserted  just to crash midway, would have led to wasted time and having to remove the </a:t>
            </a:r>
            <a:r>
              <a:rPr lang="en-US" dirty="0" err="1"/>
              <a:t>partioally</a:t>
            </a:r>
            <a:r>
              <a:rPr lang="en-US" dirty="0"/>
              <a:t> uploaded data to eliminate duplicate data. </a:t>
            </a:r>
          </a:p>
          <a:p>
            <a:r>
              <a:rPr lang="en-US" dirty="0"/>
              <a:t>The last major difficulty was the new tools, to me, that were to be used for this pipeline. Due to it being new to me, it took a learning curve to successfully both understand and implement it into the program. After a little trial and error, however, the tools were correctly utilized and worked as they were designed. </a:t>
            </a:r>
          </a:p>
        </p:txBody>
      </p:sp>
      <p:sp>
        <p:nvSpPr>
          <p:cNvPr id="4" name="Slide Number Placeholder 3"/>
          <p:cNvSpPr>
            <a:spLocks noGrp="1"/>
          </p:cNvSpPr>
          <p:nvPr>
            <p:ph type="sldNum" sz="quarter" idx="5"/>
          </p:nvPr>
        </p:nvSpPr>
        <p:spPr/>
        <p:txBody>
          <a:bodyPr/>
          <a:lstStyle/>
          <a:p>
            <a:fld id="{B01F4912-8830-4A2D-B894-F18C2CA93659}" type="slidenum">
              <a:rPr lang="en-US" smtClean="0"/>
              <a:t>10</a:t>
            </a:fld>
            <a:endParaRPr lang="en-US"/>
          </a:p>
        </p:txBody>
      </p:sp>
    </p:spTree>
    <p:extLst>
      <p:ext uri="{BB962C8B-B14F-4D97-AF65-F5344CB8AC3E}">
        <p14:creationId xmlns:p14="http://schemas.microsoft.com/office/powerpoint/2010/main" val="412807257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 would like to take this time to say thank you to C Tran for providing the data that was used for this. I would also like to thank you both Bruce and Genevieve for their help and guidance with this project as well. Thank you</a:t>
            </a:r>
          </a:p>
        </p:txBody>
      </p:sp>
      <p:sp>
        <p:nvSpPr>
          <p:cNvPr id="4" name="Slide Number Placeholder 3"/>
          <p:cNvSpPr>
            <a:spLocks noGrp="1"/>
          </p:cNvSpPr>
          <p:nvPr>
            <p:ph type="sldNum" sz="quarter" idx="5"/>
          </p:nvPr>
        </p:nvSpPr>
        <p:spPr/>
        <p:txBody>
          <a:bodyPr/>
          <a:lstStyle/>
          <a:p>
            <a:fld id="{B01F4912-8830-4A2D-B894-F18C2CA93659}" type="slidenum">
              <a:rPr lang="en-US" smtClean="0"/>
              <a:t>11</a:t>
            </a:fld>
            <a:endParaRPr lang="en-US"/>
          </a:p>
        </p:txBody>
      </p:sp>
    </p:spTree>
    <p:extLst>
      <p:ext uri="{BB962C8B-B14F-4D97-AF65-F5344CB8AC3E}">
        <p14:creationId xmlns:p14="http://schemas.microsoft.com/office/powerpoint/2010/main" val="1152270236"/>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C </a:t>
            </a:r>
            <a:r>
              <a:rPr lang="en-US" dirty="0" err="1"/>
              <a:t>tran</a:t>
            </a:r>
            <a:r>
              <a:rPr lang="en-US" dirty="0"/>
              <a:t> is the public transportation bus system that is used from Yacolt Washington, to Portland OR. </a:t>
            </a:r>
          </a:p>
          <a:p>
            <a:r>
              <a:rPr lang="en-US" dirty="0"/>
              <a:t>C TRAN has 26 bus routes that result in a total of 899 stops. </a:t>
            </a:r>
          </a:p>
          <a:p>
            <a:r>
              <a:rPr lang="en-US" dirty="0"/>
              <a:t>This transportation system was founded in July of 1981</a:t>
            </a:r>
          </a:p>
          <a:p>
            <a:r>
              <a:rPr lang="en-US" dirty="0"/>
              <a:t>The breadcrumb data are records of the C </a:t>
            </a:r>
            <a:r>
              <a:rPr lang="en-US" dirty="0" err="1"/>
              <a:t>tran</a:t>
            </a:r>
            <a:r>
              <a:rPr lang="en-US" dirty="0"/>
              <a:t> bus movements while the bus is operational throughout the day. </a:t>
            </a:r>
          </a:p>
          <a:p>
            <a:r>
              <a:rPr lang="en-US" dirty="0"/>
              <a:t>The bus records its information around every 5 seconds</a:t>
            </a:r>
          </a:p>
          <a:p>
            <a:r>
              <a:rPr lang="en-US" dirty="0"/>
              <a:t>The information that is saved ranges from the time and date of the record to the location of the bus via GPS coordinates.</a:t>
            </a:r>
          </a:p>
          <a:p>
            <a:r>
              <a:rPr lang="en-US" dirty="0"/>
              <a:t>The data that was provided by C-TRAN ranges from September of 2020 to October of 2020. </a:t>
            </a:r>
          </a:p>
        </p:txBody>
      </p:sp>
      <p:sp>
        <p:nvSpPr>
          <p:cNvPr id="4" name="Slide Number Placeholder 3"/>
          <p:cNvSpPr>
            <a:spLocks noGrp="1"/>
          </p:cNvSpPr>
          <p:nvPr>
            <p:ph type="sldNum" sz="quarter" idx="5"/>
          </p:nvPr>
        </p:nvSpPr>
        <p:spPr/>
        <p:txBody>
          <a:bodyPr/>
          <a:lstStyle/>
          <a:p>
            <a:fld id="{B01F4912-8830-4A2D-B894-F18C2CA93659}" type="slidenum">
              <a:rPr lang="en-US" smtClean="0"/>
              <a:t>2</a:t>
            </a:fld>
            <a:endParaRPr lang="en-US"/>
          </a:p>
        </p:txBody>
      </p:sp>
    </p:spTree>
    <p:extLst>
      <p:ext uri="{BB962C8B-B14F-4D97-AF65-F5344CB8AC3E}">
        <p14:creationId xmlns:p14="http://schemas.microsoft.com/office/powerpoint/2010/main" val="41551980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data pipeline was created through a Virtual Machine (known as a VM) using the Google Cloud Platform. </a:t>
            </a:r>
          </a:p>
          <a:p>
            <a:r>
              <a:rPr lang="en-US" dirty="0"/>
              <a:t>A VM is an emulation of a computer system.</a:t>
            </a:r>
          </a:p>
          <a:p>
            <a:r>
              <a:rPr lang="en-US" dirty="0"/>
              <a:t>This platform allowed for creating a the VM that was used to design and conduct the data pipeline that was used for this project. </a:t>
            </a:r>
          </a:p>
          <a:p>
            <a:r>
              <a:rPr lang="en-US" dirty="0"/>
              <a:t>The VM that was created used the operating system known as Ubuntu, which is a version that is used on Linux computer systems</a:t>
            </a:r>
          </a:p>
        </p:txBody>
      </p:sp>
      <p:sp>
        <p:nvSpPr>
          <p:cNvPr id="4" name="Slide Number Placeholder 3"/>
          <p:cNvSpPr>
            <a:spLocks noGrp="1"/>
          </p:cNvSpPr>
          <p:nvPr>
            <p:ph type="sldNum" sz="quarter" idx="5"/>
          </p:nvPr>
        </p:nvSpPr>
        <p:spPr/>
        <p:txBody>
          <a:bodyPr/>
          <a:lstStyle/>
          <a:p>
            <a:fld id="{B01F4912-8830-4A2D-B894-F18C2CA93659}" type="slidenum">
              <a:rPr lang="en-US" smtClean="0"/>
              <a:t>3</a:t>
            </a:fld>
            <a:endParaRPr lang="en-US"/>
          </a:p>
        </p:txBody>
      </p:sp>
    </p:spTree>
    <p:extLst>
      <p:ext uri="{BB962C8B-B14F-4D97-AF65-F5344CB8AC3E}">
        <p14:creationId xmlns:p14="http://schemas.microsoft.com/office/powerpoint/2010/main" val="2901763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32F3E"/>
                </a:solidFill>
                <a:effectLst/>
                <a:latin typeface="AmazonEmberLight"/>
              </a:rPr>
              <a:t>Apache Kafka was used as the data processor for this pipeline. </a:t>
            </a:r>
          </a:p>
          <a:p>
            <a:r>
              <a:rPr lang="en-US" b="0" i="0" dirty="0">
                <a:solidFill>
                  <a:srgbClr val="232F3E"/>
                </a:solidFill>
                <a:effectLst/>
                <a:latin typeface="AmazonEmberLight"/>
              </a:rPr>
              <a:t>Kafka is a distributed data store optimized for ingesting and processing streaming data in real-time. </a:t>
            </a:r>
          </a:p>
          <a:p>
            <a:r>
              <a:rPr lang="en-US" b="0" i="0" dirty="0">
                <a:solidFill>
                  <a:srgbClr val="232F3E"/>
                </a:solidFill>
                <a:effectLst/>
                <a:latin typeface="AmazonEmberLight"/>
              </a:rPr>
              <a:t>The two API’s that were used form Kafka were the Producer and Consumer API. </a:t>
            </a:r>
          </a:p>
          <a:p>
            <a:r>
              <a:rPr lang="en-US" b="0" i="0" dirty="0">
                <a:solidFill>
                  <a:srgbClr val="232F3E"/>
                </a:solidFill>
                <a:effectLst/>
                <a:latin typeface="AmazonEmberLight"/>
              </a:rPr>
              <a:t>The producer publishes given records to a Kafka topic</a:t>
            </a:r>
          </a:p>
          <a:p>
            <a:r>
              <a:rPr lang="en-US" b="0" i="0" dirty="0">
                <a:solidFill>
                  <a:srgbClr val="232F3E"/>
                </a:solidFill>
                <a:effectLst/>
                <a:latin typeface="AmazonEmberLight"/>
              </a:rPr>
              <a:t>The consumer processes the records that are previously published to the Kafka topic. </a:t>
            </a:r>
          </a:p>
          <a:p>
            <a:r>
              <a:rPr lang="en-US" b="0" i="0" dirty="0">
                <a:solidFill>
                  <a:srgbClr val="232F3E"/>
                </a:solidFill>
                <a:effectLst/>
                <a:latin typeface="AmazonEmberLight"/>
              </a:rPr>
              <a:t>It was during the consumer stage that the given data was validated. The validations that occurred were ensuring that the proper information was being collected. If a record did not either have the necessary information or data that would be considered irregular, then that specific record was dismissed. For example, there was one record that stated the bus was moving at a speed of 150 MPH, which obviously was incorrect., therefore the record was discarded </a:t>
            </a:r>
          </a:p>
          <a:p>
            <a:r>
              <a:rPr lang="en-US" b="0" i="0" dirty="0">
                <a:solidFill>
                  <a:srgbClr val="232F3E"/>
                </a:solidFill>
                <a:effectLst/>
                <a:latin typeface="AmazonEmberLight"/>
              </a:rPr>
              <a:t>The information that did pass the validations were sent to </a:t>
            </a:r>
            <a:r>
              <a:rPr lang="en-US" b="0" i="0" dirty="0" err="1">
                <a:solidFill>
                  <a:srgbClr val="232F3E"/>
                </a:solidFill>
                <a:effectLst/>
                <a:latin typeface="AmazonEmberLight"/>
              </a:rPr>
              <a:t>postgresql</a:t>
            </a:r>
            <a:r>
              <a:rPr lang="en-US" b="0" i="0" dirty="0">
                <a:solidFill>
                  <a:srgbClr val="232F3E"/>
                </a:solidFill>
                <a:effectLst/>
                <a:latin typeface="AmazonEmberLight"/>
              </a:rPr>
              <a:t> data tables. </a:t>
            </a:r>
            <a:endParaRPr lang="en-US" dirty="0"/>
          </a:p>
        </p:txBody>
      </p:sp>
      <p:sp>
        <p:nvSpPr>
          <p:cNvPr id="4" name="Slide Number Placeholder 3"/>
          <p:cNvSpPr>
            <a:spLocks noGrp="1"/>
          </p:cNvSpPr>
          <p:nvPr>
            <p:ph type="sldNum" sz="quarter" idx="5"/>
          </p:nvPr>
        </p:nvSpPr>
        <p:spPr/>
        <p:txBody>
          <a:bodyPr/>
          <a:lstStyle/>
          <a:p>
            <a:fld id="{B01F4912-8830-4A2D-B894-F18C2CA93659}" type="slidenum">
              <a:rPr lang="en-US" smtClean="0"/>
              <a:t>4</a:t>
            </a:fld>
            <a:endParaRPr lang="en-US"/>
          </a:p>
        </p:txBody>
      </p:sp>
    </p:spTree>
    <p:extLst>
      <p:ext uri="{BB962C8B-B14F-4D97-AF65-F5344CB8AC3E}">
        <p14:creationId xmlns:p14="http://schemas.microsoft.com/office/powerpoint/2010/main" val="235904342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232F3E"/>
                </a:solidFill>
                <a:effectLst/>
                <a:latin typeface="AmazonEmberLight"/>
              </a:rPr>
              <a:t>POSTGRES is a database system, a system in which data can be inputted into a table in order to organize the data to answer queries or group information. </a:t>
            </a:r>
            <a:endParaRPr lang="en-US" dirty="0"/>
          </a:p>
          <a:p>
            <a:r>
              <a:rPr lang="en-US" dirty="0"/>
              <a:t>For this data pipeline, there were two tables that were created. One was named breadcrumb, which listed the date and time, latitude and longitude a the time of the record, the direction it was heading, the speed at which the bus was heading at, and the </a:t>
            </a:r>
            <a:r>
              <a:rPr lang="en-US" dirty="0" err="1"/>
              <a:t>trip_id</a:t>
            </a:r>
            <a:r>
              <a:rPr lang="en-US" dirty="0"/>
              <a:t> of the bus. </a:t>
            </a:r>
          </a:p>
          <a:p>
            <a:r>
              <a:rPr lang="en-US" dirty="0"/>
              <a:t>The trip table involves the </a:t>
            </a:r>
            <a:r>
              <a:rPr lang="en-US" dirty="0" err="1"/>
              <a:t>trip_id</a:t>
            </a:r>
            <a:r>
              <a:rPr lang="en-US" dirty="0"/>
              <a:t> that is connected to the breadcrumb table, the route id that the </a:t>
            </a:r>
            <a:r>
              <a:rPr lang="en-US" dirty="0" err="1"/>
              <a:t>trip_id</a:t>
            </a:r>
            <a:r>
              <a:rPr lang="en-US" dirty="0"/>
              <a:t> was associated with, the </a:t>
            </a:r>
            <a:r>
              <a:rPr lang="en-US" dirty="0" err="1"/>
              <a:t>vehicle_id</a:t>
            </a:r>
            <a:r>
              <a:rPr lang="en-US" dirty="0"/>
              <a:t> that was assigned to the bus that was being recorded, whether it was a weekday or which weekend day it was, and whether it was going to its starting point, or starting from there. </a:t>
            </a:r>
          </a:p>
        </p:txBody>
      </p:sp>
      <p:sp>
        <p:nvSpPr>
          <p:cNvPr id="4" name="Slide Number Placeholder 3"/>
          <p:cNvSpPr>
            <a:spLocks noGrp="1"/>
          </p:cNvSpPr>
          <p:nvPr>
            <p:ph type="sldNum" sz="quarter" idx="5"/>
          </p:nvPr>
        </p:nvSpPr>
        <p:spPr/>
        <p:txBody>
          <a:bodyPr/>
          <a:lstStyle/>
          <a:p>
            <a:fld id="{B01F4912-8830-4A2D-B894-F18C2CA93659}" type="slidenum">
              <a:rPr lang="en-US" smtClean="0"/>
              <a:t>5</a:t>
            </a:fld>
            <a:endParaRPr lang="en-US"/>
          </a:p>
        </p:txBody>
      </p:sp>
    </p:spTree>
    <p:extLst>
      <p:ext uri="{BB962C8B-B14F-4D97-AF65-F5344CB8AC3E}">
        <p14:creationId xmlns:p14="http://schemas.microsoft.com/office/powerpoint/2010/main" val="363769392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Throughout the data collection process, there was a pattern that was discovered. As expected, there are more breadcrumb data that was recorded during the weekdays, because there are more stops on the Weekday schedule for C TRAN.</a:t>
            </a:r>
          </a:p>
          <a:p>
            <a:r>
              <a:rPr lang="en-US" dirty="0"/>
              <a:t>Saturdays have nearly half of what a week </a:t>
            </a:r>
            <a:r>
              <a:rPr lang="en-US" dirty="0" err="1"/>
              <a:t>days’s</a:t>
            </a:r>
            <a:r>
              <a:rPr lang="en-US" dirty="0"/>
              <a:t> average count would be. Sundays had the least number of records. When the validations occurred, there were often many records that were not accepted. There were usually more rejected records on the weekdays due to there being more records having to be analyzed. </a:t>
            </a:r>
          </a:p>
        </p:txBody>
      </p:sp>
      <p:sp>
        <p:nvSpPr>
          <p:cNvPr id="4" name="Slide Number Placeholder 3"/>
          <p:cNvSpPr>
            <a:spLocks noGrp="1"/>
          </p:cNvSpPr>
          <p:nvPr>
            <p:ph type="sldNum" sz="quarter" idx="5"/>
          </p:nvPr>
        </p:nvSpPr>
        <p:spPr/>
        <p:txBody>
          <a:bodyPr/>
          <a:lstStyle/>
          <a:p>
            <a:fld id="{B01F4912-8830-4A2D-B894-F18C2CA93659}" type="slidenum">
              <a:rPr lang="en-US" smtClean="0"/>
              <a:t>6</a:t>
            </a:fld>
            <a:endParaRPr lang="en-US"/>
          </a:p>
        </p:txBody>
      </p:sp>
    </p:spTree>
    <p:extLst>
      <p:ext uri="{BB962C8B-B14F-4D97-AF65-F5344CB8AC3E}">
        <p14:creationId xmlns:p14="http://schemas.microsoft.com/office/powerpoint/2010/main" val="422176306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a visualization of a portion of the breadcrumb data that was collected. In the image shown, the breadcrumb data shows a portion of Highway 14 and the records that correspond to this section on Wednesday the 28</a:t>
            </a:r>
            <a:r>
              <a:rPr lang="en-US" baseline="30000" dirty="0"/>
              <a:t>th</a:t>
            </a:r>
            <a:r>
              <a:rPr lang="en-US" dirty="0"/>
              <a:t>  2020 from 12pm to 8pm. The green dots represent both the location and the speed at which the buses were traveling, in which the bus was moving at around the same speed the entire time that it was within this frame. </a:t>
            </a:r>
            <a:endParaRPr lang="en-US" baseline="30000" dirty="0"/>
          </a:p>
        </p:txBody>
      </p:sp>
      <p:sp>
        <p:nvSpPr>
          <p:cNvPr id="4" name="Slide Number Placeholder 3"/>
          <p:cNvSpPr>
            <a:spLocks noGrp="1"/>
          </p:cNvSpPr>
          <p:nvPr>
            <p:ph type="sldNum" sz="quarter" idx="5"/>
          </p:nvPr>
        </p:nvSpPr>
        <p:spPr/>
        <p:txBody>
          <a:bodyPr/>
          <a:lstStyle/>
          <a:p>
            <a:fld id="{B01F4912-8830-4A2D-B894-F18C2CA93659}" type="slidenum">
              <a:rPr lang="en-US" smtClean="0"/>
              <a:t>7</a:t>
            </a:fld>
            <a:endParaRPr lang="en-US"/>
          </a:p>
        </p:txBody>
      </p:sp>
    </p:spTree>
    <p:extLst>
      <p:ext uri="{BB962C8B-B14F-4D97-AF65-F5344CB8AC3E}">
        <p14:creationId xmlns:p14="http://schemas.microsoft.com/office/powerpoint/2010/main" val="29059560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This is a visualization of the same location but on a Sunday, specifically OCTOBER 25</a:t>
            </a:r>
            <a:r>
              <a:rPr lang="en-US" baseline="30000" dirty="0"/>
              <a:t>th</a:t>
            </a:r>
            <a:r>
              <a:rPr lang="en-US" dirty="0"/>
              <a:t>  2020, still at 12PM to 8PM. </a:t>
            </a:r>
          </a:p>
        </p:txBody>
      </p:sp>
      <p:sp>
        <p:nvSpPr>
          <p:cNvPr id="4" name="Slide Number Placeholder 3"/>
          <p:cNvSpPr>
            <a:spLocks noGrp="1"/>
          </p:cNvSpPr>
          <p:nvPr>
            <p:ph type="sldNum" sz="quarter" idx="5"/>
          </p:nvPr>
        </p:nvSpPr>
        <p:spPr/>
        <p:txBody>
          <a:bodyPr/>
          <a:lstStyle/>
          <a:p>
            <a:fld id="{B01F4912-8830-4A2D-B894-F18C2CA93659}" type="slidenum">
              <a:rPr lang="en-US" smtClean="0"/>
              <a:t>8</a:t>
            </a:fld>
            <a:endParaRPr lang="en-US"/>
          </a:p>
        </p:txBody>
      </p:sp>
    </p:spTree>
    <p:extLst>
      <p:ext uri="{BB962C8B-B14F-4D97-AF65-F5344CB8AC3E}">
        <p14:creationId xmlns:p14="http://schemas.microsoft.com/office/powerpoint/2010/main" val="163334383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Here are the two visuals next to each other. </a:t>
            </a:r>
          </a:p>
          <a:p>
            <a:r>
              <a:rPr lang="en-US" dirty="0"/>
              <a:t>The Sunday visual is </a:t>
            </a:r>
            <a:r>
              <a:rPr lang="en-US" dirty="0" err="1"/>
              <a:t>significanly</a:t>
            </a:r>
            <a:r>
              <a:rPr lang="en-US" dirty="0"/>
              <a:t> less populated compared to the Wednesday  due to there being less stops that would occur on a Sunday, compared to that of a week day.</a:t>
            </a:r>
          </a:p>
        </p:txBody>
      </p:sp>
      <p:sp>
        <p:nvSpPr>
          <p:cNvPr id="4" name="Slide Number Placeholder 3"/>
          <p:cNvSpPr>
            <a:spLocks noGrp="1"/>
          </p:cNvSpPr>
          <p:nvPr>
            <p:ph type="sldNum" sz="quarter" idx="5"/>
          </p:nvPr>
        </p:nvSpPr>
        <p:spPr/>
        <p:txBody>
          <a:bodyPr/>
          <a:lstStyle/>
          <a:p>
            <a:fld id="{B01F4912-8830-4A2D-B894-F18C2CA93659}" type="slidenum">
              <a:rPr lang="en-US" smtClean="0"/>
              <a:t>9</a:t>
            </a:fld>
            <a:endParaRPr lang="en-US"/>
          </a:p>
        </p:txBody>
      </p:sp>
    </p:spTree>
    <p:extLst>
      <p:ext uri="{BB962C8B-B14F-4D97-AF65-F5344CB8AC3E}">
        <p14:creationId xmlns:p14="http://schemas.microsoft.com/office/powerpoint/2010/main" val="412805298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3342FE-E00B-4FAF-8F73-F722060EBA12}"/>
              </a:ext>
            </a:extLst>
          </p:cNvPr>
          <p:cNvSpPr>
            <a:spLocks noGrp="1"/>
          </p:cNvSpPr>
          <p:nvPr>
            <p:ph type="ctrTitle"/>
          </p:nvPr>
        </p:nvSpPr>
        <p:spPr>
          <a:xfrm>
            <a:off x="482600" y="978408"/>
            <a:ext cx="10506991" cy="2531555"/>
          </a:xfrm>
          <a:prstGeom prst="rect">
            <a:avLst/>
          </a:prstGeom>
        </p:spPr>
        <p:txBody>
          <a:bodyPr anchor="b"/>
          <a:lstStyle>
            <a:lvl1pPr algn="l">
              <a:defRPr sz="6600"/>
            </a:lvl1pPr>
          </a:lstStyle>
          <a:p>
            <a:r>
              <a:rPr lang="en-US"/>
              <a:t>Click to edit Master title style</a:t>
            </a:r>
            <a:endParaRPr lang="en-US" dirty="0"/>
          </a:p>
        </p:txBody>
      </p:sp>
      <p:sp>
        <p:nvSpPr>
          <p:cNvPr id="3" name="Subtitle 2">
            <a:extLst>
              <a:ext uri="{FF2B5EF4-FFF2-40B4-BE49-F238E27FC236}">
                <a16:creationId xmlns:a16="http://schemas.microsoft.com/office/drawing/2014/main" id="{37C1CCE2-4461-473E-B23C-34C8CCF04B3A}"/>
              </a:ext>
            </a:extLst>
          </p:cNvPr>
          <p:cNvSpPr>
            <a:spLocks noGrp="1"/>
          </p:cNvSpPr>
          <p:nvPr>
            <p:ph type="subTitle" idx="1"/>
          </p:nvPr>
        </p:nvSpPr>
        <p:spPr>
          <a:xfrm>
            <a:off x="482600" y="3602038"/>
            <a:ext cx="10506991" cy="2277554"/>
          </a:xfrm>
        </p:spPr>
        <p:txBody>
          <a:bodyPr/>
          <a:lstStyle>
            <a:lvl1pPr marL="0" indent="0" algn="l">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a:extLst>
              <a:ext uri="{FF2B5EF4-FFF2-40B4-BE49-F238E27FC236}">
                <a16:creationId xmlns:a16="http://schemas.microsoft.com/office/drawing/2014/main" id="{0FAA551A-CE2F-4E35-A714-B1F04D4B4E8E}"/>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5" name="Footer Placeholder 4">
            <a:extLst>
              <a:ext uri="{FF2B5EF4-FFF2-40B4-BE49-F238E27FC236}">
                <a16:creationId xmlns:a16="http://schemas.microsoft.com/office/drawing/2014/main" id="{26B5C907-6594-4DFF-A32B-449C3BA968C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0376D75-E9DA-4660-AC52-51BA63FCB94D}"/>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0" name="Straight Connector 9">
            <a:extLst>
              <a:ext uri="{FF2B5EF4-FFF2-40B4-BE49-F238E27FC236}">
                <a16:creationId xmlns:a16="http://schemas.microsoft.com/office/drawing/2014/main" id="{A2EFA84C-D756-4DC7-AA46-68D776F37FA4}"/>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64895644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D1999A10-4355-4A13-B008-196B21ABEEAF}"/>
              </a:ext>
              <a:ext uri="{C183D7F6-B498-43B3-948B-1728B52AA6E4}">
                <adec:decorative xmlns:adec="http://schemas.microsoft.com/office/drawing/2017/decorative" val="1"/>
              </a:ext>
            </a:extLst>
          </p:cNvPr>
          <p:cNvSpPr/>
          <p:nvPr/>
        </p:nvSpPr>
        <p:spPr>
          <a:xfrm>
            <a:off x="482600" y="483576"/>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F36D448-AFEA-4483-B0E4-002840525CDD}"/>
              </a:ext>
            </a:extLst>
          </p:cNvPr>
          <p:cNvSpPr>
            <a:spLocks noGrp="1"/>
          </p:cNvSpPr>
          <p:nvPr>
            <p:ph type="title"/>
          </p:nvPr>
        </p:nvSpPr>
        <p:spPr>
          <a:xfrm>
            <a:off x="482600" y="978408"/>
            <a:ext cx="10506991" cy="1755263"/>
          </a:xfrm>
          <a:prstGeom prst="rect">
            <a:avLst/>
          </a:prstGeom>
        </p:spPr>
        <p:txBody>
          <a:bodyPr/>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CF216234-4516-4303-8F60-A8127D89A5E5}"/>
              </a:ext>
            </a:extLst>
          </p:cNvPr>
          <p:cNvSpPr>
            <a:spLocks noGrp="1"/>
          </p:cNvSpPr>
          <p:nvPr>
            <p:ph type="body" orient="vert" idx="1"/>
          </p:nvPr>
        </p:nvSpPr>
        <p:spPr>
          <a:xfrm>
            <a:off x="484192" y="3103131"/>
            <a:ext cx="10506991" cy="3092949"/>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C46B5D50-A474-462B-A807-DF186B1C2F48}"/>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5" name="Footer Placeholder 4">
            <a:extLst>
              <a:ext uri="{FF2B5EF4-FFF2-40B4-BE49-F238E27FC236}">
                <a16:creationId xmlns:a16="http://schemas.microsoft.com/office/drawing/2014/main" id="{F8BF1DAF-2E2D-46ED-AA3E-3D2FE403999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E2FC771-EB13-4EB5-A0A2-3968C6ABBD4E}"/>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8" name="Straight Connector 7">
            <a:extLst>
              <a:ext uri="{FF2B5EF4-FFF2-40B4-BE49-F238E27FC236}">
                <a16:creationId xmlns:a16="http://schemas.microsoft.com/office/drawing/2014/main" id="{B3B596B8-8230-4695-8D76-F06AFA8156C3}"/>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4" name="Straight Connector 13">
            <a:extLst>
              <a:ext uri="{FF2B5EF4-FFF2-40B4-BE49-F238E27FC236}">
                <a16:creationId xmlns:a16="http://schemas.microsoft.com/office/drawing/2014/main" id="{C53EBF93-5FD9-4F4E-8485-7B937145CD0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417637608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466B4D06-C7C6-4949-8EB2-F03ED999A2BB}"/>
              </a:ext>
            </a:extLst>
          </p:cNvPr>
          <p:cNvSpPr>
            <a:spLocks noGrp="1"/>
          </p:cNvSpPr>
          <p:nvPr>
            <p:ph type="title" orient="vert"/>
          </p:nvPr>
        </p:nvSpPr>
        <p:spPr>
          <a:xfrm>
            <a:off x="8041710" y="978408"/>
            <a:ext cx="2947881" cy="5124777"/>
          </a:xfrm>
          <a:prstGeom prst="rect">
            <a:avLst/>
          </a:prstGeom>
        </p:spPr>
        <p:txBody>
          <a:bodyPr vert="eaVert"/>
          <a:lstStyle/>
          <a:p>
            <a:r>
              <a:rPr lang="en-US"/>
              <a:t>Click to edit Master title style</a:t>
            </a:r>
            <a:endParaRPr lang="en-US" dirty="0"/>
          </a:p>
        </p:txBody>
      </p:sp>
      <p:sp>
        <p:nvSpPr>
          <p:cNvPr id="3" name="Vertical Text Placeholder 2">
            <a:extLst>
              <a:ext uri="{FF2B5EF4-FFF2-40B4-BE49-F238E27FC236}">
                <a16:creationId xmlns:a16="http://schemas.microsoft.com/office/drawing/2014/main" id="{FC921B9D-8C11-4176-AF22-89F972E21284}"/>
              </a:ext>
            </a:extLst>
          </p:cNvPr>
          <p:cNvSpPr>
            <a:spLocks noGrp="1"/>
          </p:cNvSpPr>
          <p:nvPr>
            <p:ph type="body" orient="vert" idx="1"/>
          </p:nvPr>
        </p:nvSpPr>
        <p:spPr>
          <a:xfrm>
            <a:off x="484632" y="978408"/>
            <a:ext cx="7256453" cy="512477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a:extLst>
              <a:ext uri="{FF2B5EF4-FFF2-40B4-BE49-F238E27FC236}">
                <a16:creationId xmlns:a16="http://schemas.microsoft.com/office/drawing/2014/main" id="{3AFA9E1C-8E18-4A35-9BD8-427B1D14BB8E}"/>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5" name="Footer Placeholder 4">
            <a:extLst>
              <a:ext uri="{FF2B5EF4-FFF2-40B4-BE49-F238E27FC236}">
                <a16:creationId xmlns:a16="http://schemas.microsoft.com/office/drawing/2014/main" id="{2E116CDB-7BB6-4DD2-A626-6DA8E569F2DF}"/>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6D0403B-439E-449F-83B1-799EEC239A2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41246610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B943735-A77F-440D-9448-6AE7C204D377}"/>
              </a:ext>
            </a:extLst>
          </p:cNvPr>
          <p:cNvSpPr>
            <a:spLocks noGrp="1"/>
          </p:cNvSpPr>
          <p:nvPr>
            <p:ph type="title"/>
          </p:nvPr>
        </p:nvSpPr>
        <p:spPr>
          <a:xfrm>
            <a:off x="482600" y="978408"/>
            <a:ext cx="10634472" cy="2157984"/>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2276C6EE-D55E-454B-B28C-EC73D1DB4A2E}"/>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4A2A2905-6D2E-4319-9521-61452AB8F996}"/>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5" name="Footer Placeholder 4">
            <a:extLst>
              <a:ext uri="{FF2B5EF4-FFF2-40B4-BE49-F238E27FC236}">
                <a16:creationId xmlns:a16="http://schemas.microsoft.com/office/drawing/2014/main" id="{6DAC7550-84E8-49D3-B419-6F5F327DAD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87AD2C6B-EA5D-4D97-BC84-6C860D536360}"/>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316822036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13" name="Rectangle 12">
            <a:extLst>
              <a:ext uri="{FF2B5EF4-FFF2-40B4-BE49-F238E27FC236}">
                <a16:creationId xmlns:a16="http://schemas.microsoft.com/office/drawing/2014/main" id="{61B299E6-11CC-4181-86C3-528A13F1F556}"/>
              </a:ext>
              <a:ext uri="{C183D7F6-B498-43B3-948B-1728B52AA6E4}">
                <adec:decorative xmlns:adec="http://schemas.microsoft.com/office/drawing/2017/decorative" val="1"/>
              </a:ext>
            </a:extLst>
          </p:cNvPr>
          <p:cNvSpPr/>
          <p:nvPr/>
        </p:nvSpPr>
        <p:spPr>
          <a:xfrm>
            <a:off x="481007" y="3922232"/>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E803473-0A64-4F9F-833B-8D64E39019B1}"/>
              </a:ext>
            </a:extLst>
          </p:cNvPr>
          <p:cNvSpPr>
            <a:spLocks noGrp="1"/>
          </p:cNvSpPr>
          <p:nvPr>
            <p:ph type="title"/>
          </p:nvPr>
        </p:nvSpPr>
        <p:spPr>
          <a:xfrm>
            <a:off x="482600" y="978409"/>
            <a:ext cx="10515600" cy="2716769"/>
          </a:xfrm>
          <a:prstGeom prst="rect">
            <a:avLst/>
          </a:prstGeom>
        </p:spPr>
        <p:txBody>
          <a:bodyPr anchor="b"/>
          <a:lstStyle>
            <a:lvl1pPr>
              <a:defRPr sz="6000"/>
            </a:lvl1p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76873736-B424-40F2-B562-6DC10E5EDE4F}"/>
              </a:ext>
            </a:extLst>
          </p:cNvPr>
          <p:cNvSpPr>
            <a:spLocks noGrp="1"/>
          </p:cNvSpPr>
          <p:nvPr>
            <p:ph type="body" idx="1"/>
          </p:nvPr>
        </p:nvSpPr>
        <p:spPr>
          <a:xfrm>
            <a:off x="482600" y="4171445"/>
            <a:ext cx="10515600" cy="1918205"/>
          </a:xfrm>
        </p:spPr>
        <p:txBody>
          <a:bodyPr>
            <a:normAutofit/>
          </a:bodyPr>
          <a:lstStyle>
            <a:lvl1pPr marL="0" indent="0">
              <a:buNone/>
              <a:defRPr lang="en-US" sz="2400" i="1" kern="1200" dirty="0" smtClean="0">
                <a:solidFill>
                  <a:schemeClr val="tx1"/>
                </a:solidFill>
                <a:latin typeface="+mn-lt"/>
                <a:ea typeface="+mn-ea"/>
                <a:cs typeface="+mn-cs"/>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Date Placeholder 3">
            <a:extLst>
              <a:ext uri="{FF2B5EF4-FFF2-40B4-BE49-F238E27FC236}">
                <a16:creationId xmlns:a16="http://schemas.microsoft.com/office/drawing/2014/main" id="{74348851-37C0-478D-B722-D76C817DC49D}"/>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5" name="Footer Placeholder 4">
            <a:extLst>
              <a:ext uri="{FF2B5EF4-FFF2-40B4-BE49-F238E27FC236}">
                <a16:creationId xmlns:a16="http://schemas.microsoft.com/office/drawing/2014/main" id="{263E063E-66CE-4C18-91FA-D14AE052D74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FA66D3D-FD62-470C-BC3C-A03771A32F60}"/>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11" name="Straight Connector 10">
            <a:extLst>
              <a:ext uri="{FF2B5EF4-FFF2-40B4-BE49-F238E27FC236}">
                <a16:creationId xmlns:a16="http://schemas.microsoft.com/office/drawing/2014/main" id="{DDFF0049-0231-4557-A707-569556F0CA83}"/>
              </a:ext>
              <a:ext uri="{C183D7F6-B498-43B3-948B-1728B52AA6E4}">
                <adec:decorative xmlns:adec="http://schemas.microsoft.com/office/drawing/2017/decorative" val="1"/>
              </a:ext>
            </a:extLst>
          </p:cNvPr>
          <p:cNvCxnSpPr>
            <a:cxnSpLocks/>
          </p:cNvCxnSpPr>
          <p:nvPr/>
        </p:nvCxnSpPr>
        <p:spPr>
          <a:xfrm>
            <a:off x="481007" y="392223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457A0DB1-87C8-4BF4-B2A2-F9CA6ED05AC4}"/>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6C29209-8A8F-48A7-8BA2-AFADA37CBD4F}"/>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0340976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11" name="Rectangle 10">
            <a:extLst>
              <a:ext uri="{FF2B5EF4-FFF2-40B4-BE49-F238E27FC236}">
                <a16:creationId xmlns:a16="http://schemas.microsoft.com/office/drawing/2014/main" id="{6166BE9C-AE7C-4C39-9694-C32D6939B965}"/>
              </a:ext>
              <a:ext uri="{C183D7F6-B498-43B3-948B-1728B52AA6E4}">
                <adec:decorative xmlns:adec="http://schemas.microsoft.com/office/drawing/2017/decorative" val="1"/>
              </a:ext>
            </a:extLst>
          </p:cNvPr>
          <p:cNvSpPr/>
          <p:nvPr/>
        </p:nvSpPr>
        <p:spPr>
          <a:xfrm>
            <a:off x="481007" y="483577"/>
            <a:ext cx="11147071" cy="2434824"/>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8ACC42C-303A-4BDF-990A-2B07967BC9A9}"/>
              </a:ext>
            </a:extLst>
          </p:cNvPr>
          <p:cNvSpPr>
            <a:spLocks noGrp="1"/>
          </p:cNvSpPr>
          <p:nvPr>
            <p:ph type="title"/>
          </p:nvPr>
        </p:nvSpPr>
        <p:spPr>
          <a:xfrm>
            <a:off x="482599" y="978408"/>
            <a:ext cx="11147071" cy="1755263"/>
          </a:xfrm>
          <a:prstGeom prst="rect">
            <a:avLst/>
          </a:prstGeom>
        </p:spPr>
        <p:txBody>
          <a:body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D0C55CEF-353E-4E14-83AD-ACADDC08D943}"/>
              </a:ext>
            </a:extLst>
          </p:cNvPr>
          <p:cNvSpPr>
            <a:spLocks noGrp="1"/>
          </p:cNvSpPr>
          <p:nvPr>
            <p:ph sz="half" idx="1"/>
          </p:nvPr>
        </p:nvSpPr>
        <p:spPr>
          <a:xfrm>
            <a:off x="48260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a:extLst>
              <a:ext uri="{FF2B5EF4-FFF2-40B4-BE49-F238E27FC236}">
                <a16:creationId xmlns:a16="http://schemas.microsoft.com/office/drawing/2014/main" id="{2E55ECEF-9654-4AC1-BF77-7BC602BBD434}"/>
              </a:ext>
            </a:extLst>
          </p:cNvPr>
          <p:cNvSpPr>
            <a:spLocks noGrp="1"/>
          </p:cNvSpPr>
          <p:nvPr>
            <p:ph sz="half" idx="2"/>
          </p:nvPr>
        </p:nvSpPr>
        <p:spPr>
          <a:xfrm>
            <a:off x="6211120" y="3103131"/>
            <a:ext cx="5418551" cy="3073831"/>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a:extLst>
              <a:ext uri="{FF2B5EF4-FFF2-40B4-BE49-F238E27FC236}">
                <a16:creationId xmlns:a16="http://schemas.microsoft.com/office/drawing/2014/main" id="{64922FC8-BC06-407B-A82B-DA62B33A1CD4}"/>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6" name="Footer Placeholder 5">
            <a:extLst>
              <a:ext uri="{FF2B5EF4-FFF2-40B4-BE49-F238E27FC236}">
                <a16:creationId xmlns:a16="http://schemas.microsoft.com/office/drawing/2014/main" id="{7915B701-4E1F-48AA-8A3C-ED5DD9151EDD}"/>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06BCA31-8AC7-46F5-BCAB-41D54DF83D78}"/>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9" name="Straight Connector 8">
            <a:extLst>
              <a:ext uri="{FF2B5EF4-FFF2-40B4-BE49-F238E27FC236}">
                <a16:creationId xmlns:a16="http://schemas.microsoft.com/office/drawing/2014/main" id="{21BA86D8-2A29-4A0E-AEA0-39B41C4187DE}"/>
              </a:ext>
              <a:ext uri="{C183D7F6-B498-43B3-948B-1728B52AA6E4}">
                <adec:decorative xmlns:adec="http://schemas.microsoft.com/office/drawing/2017/decorative" val="1"/>
              </a:ext>
            </a:extLst>
          </p:cNvPr>
          <p:cNvCxnSpPr>
            <a:cxnSpLocks/>
          </p:cNvCxnSpPr>
          <p:nvPr/>
        </p:nvCxnSpPr>
        <p:spPr>
          <a:xfrm>
            <a:off x="482600" y="291840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8" name="Straight Connector 7">
            <a:extLst>
              <a:ext uri="{FF2B5EF4-FFF2-40B4-BE49-F238E27FC236}">
                <a16:creationId xmlns:a16="http://schemas.microsoft.com/office/drawing/2014/main" id="{F085E13E-918A-4D04-9E84-94148D7C878E}"/>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31258983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35E892-D975-4DD6-8583-A14DDBE85F0C}"/>
              </a:ext>
            </a:extLst>
          </p:cNvPr>
          <p:cNvSpPr>
            <a:spLocks noGrp="1"/>
          </p:cNvSpPr>
          <p:nvPr>
            <p:ph type="title"/>
          </p:nvPr>
        </p:nvSpPr>
        <p:spPr>
          <a:xfrm>
            <a:off x="484631" y="978407"/>
            <a:ext cx="11145039" cy="1339584"/>
          </a:xfrm>
          <a:prstGeom prst="rect">
            <a:avLst/>
          </a:prstGeom>
        </p:spPr>
        <p:txBody>
          <a:bodyPr anchor="b"/>
          <a:lstStyle/>
          <a:p>
            <a:r>
              <a:rPr lang="en-US"/>
              <a:t>Click to edit Master title style</a:t>
            </a:r>
            <a:endParaRPr lang="en-US" dirty="0"/>
          </a:p>
        </p:txBody>
      </p:sp>
      <p:sp>
        <p:nvSpPr>
          <p:cNvPr id="3" name="Text Placeholder 2">
            <a:extLst>
              <a:ext uri="{FF2B5EF4-FFF2-40B4-BE49-F238E27FC236}">
                <a16:creationId xmlns:a16="http://schemas.microsoft.com/office/drawing/2014/main" id="{7F1F7700-CECC-4881-BE5C-A13CD825B73B}"/>
              </a:ext>
            </a:extLst>
          </p:cNvPr>
          <p:cNvSpPr>
            <a:spLocks noGrp="1"/>
          </p:cNvSpPr>
          <p:nvPr>
            <p:ph type="body" idx="1"/>
          </p:nvPr>
        </p:nvSpPr>
        <p:spPr>
          <a:xfrm>
            <a:off x="484632" y="2500921"/>
            <a:ext cx="5346222" cy="823912"/>
          </a:xfrm>
        </p:spPr>
        <p:txBody>
          <a:bodyPr anchor="b">
            <a:normAutofit/>
          </a:bodyPr>
          <a:lstStyle>
            <a:lvl1pPr marL="0" indent="0">
              <a:buNone/>
              <a:defRPr lang="en-US" sz="2400" b="0" i="1" kern="1200" dirty="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marL="0" lvl="0" indent="0" algn="l" defTabSz="914400" rtl="0" eaLnBrk="1" latinLnBrk="0" hangingPunct="1">
              <a:lnSpc>
                <a:spcPct val="110000"/>
              </a:lnSpc>
              <a:spcBef>
                <a:spcPts val="1000"/>
              </a:spcBef>
              <a:buFont typeface="Arial" panose="020B0604020202020204" pitchFamily="34" charset="0"/>
              <a:buNone/>
            </a:pPr>
            <a:r>
              <a:rPr lang="en-US"/>
              <a:t>Click to edit Master text styles</a:t>
            </a:r>
          </a:p>
        </p:txBody>
      </p:sp>
      <p:sp>
        <p:nvSpPr>
          <p:cNvPr id="4" name="Content Placeholder 3">
            <a:extLst>
              <a:ext uri="{FF2B5EF4-FFF2-40B4-BE49-F238E27FC236}">
                <a16:creationId xmlns:a16="http://schemas.microsoft.com/office/drawing/2014/main" id="{4CA50766-520A-44C5-943E-569222B74104}"/>
              </a:ext>
            </a:extLst>
          </p:cNvPr>
          <p:cNvSpPr>
            <a:spLocks noGrp="1"/>
          </p:cNvSpPr>
          <p:nvPr>
            <p:ph sz="half" idx="2"/>
          </p:nvPr>
        </p:nvSpPr>
        <p:spPr>
          <a:xfrm>
            <a:off x="484632" y="3428999"/>
            <a:ext cx="5346222"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a:extLst>
              <a:ext uri="{FF2B5EF4-FFF2-40B4-BE49-F238E27FC236}">
                <a16:creationId xmlns:a16="http://schemas.microsoft.com/office/drawing/2014/main" id="{272F7E42-976A-4239-8006-D68538D4B71F}"/>
              </a:ext>
            </a:extLst>
          </p:cNvPr>
          <p:cNvSpPr>
            <a:spLocks noGrp="1"/>
          </p:cNvSpPr>
          <p:nvPr>
            <p:ph type="body" sz="quarter" idx="3"/>
          </p:nvPr>
        </p:nvSpPr>
        <p:spPr>
          <a:xfrm>
            <a:off x="6257120" y="2500921"/>
            <a:ext cx="5372551" cy="823912"/>
          </a:xfrm>
        </p:spPr>
        <p:txBody>
          <a:bodyPr anchor="b"/>
          <a:lstStyle>
            <a:lvl1pPr marL="0" indent="0">
              <a:buNone/>
              <a:defRPr lang="en-US" sz="2400" b="0" i="1" kern="1200" smtClean="0">
                <a:solidFill>
                  <a:schemeClr val="tx1"/>
                </a:solidFill>
                <a:latin typeface="+mn-lt"/>
                <a:ea typeface="+mn-ea"/>
                <a:cs typeface="+mn-cs"/>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3F8CA329-951F-4391-ADC5-7EA320B7782F}"/>
              </a:ext>
            </a:extLst>
          </p:cNvPr>
          <p:cNvSpPr>
            <a:spLocks noGrp="1"/>
          </p:cNvSpPr>
          <p:nvPr>
            <p:ph sz="quarter" idx="4"/>
          </p:nvPr>
        </p:nvSpPr>
        <p:spPr>
          <a:xfrm>
            <a:off x="6257120" y="3428999"/>
            <a:ext cx="5372551" cy="2760663"/>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a:extLst>
              <a:ext uri="{FF2B5EF4-FFF2-40B4-BE49-F238E27FC236}">
                <a16:creationId xmlns:a16="http://schemas.microsoft.com/office/drawing/2014/main" id="{9FBEC22A-DA46-460C-B865-D928C20AE763}"/>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8" name="Footer Placeholder 7">
            <a:extLst>
              <a:ext uri="{FF2B5EF4-FFF2-40B4-BE49-F238E27FC236}">
                <a16:creationId xmlns:a16="http://schemas.microsoft.com/office/drawing/2014/main" id="{4EB2D647-42C5-4AB7-BB71-3A44065716E7}"/>
              </a:ext>
            </a:extLst>
          </p:cNvPr>
          <p:cNvSpPr>
            <a:spLocks noGrp="1"/>
          </p:cNvSpPr>
          <p:nvPr>
            <p:ph type="ftr" sz="quarter" idx="11"/>
          </p:nvPr>
        </p:nvSpPr>
        <p:spPr>
          <a:xfrm>
            <a:off x="484632" y="6419088"/>
            <a:ext cx="4114800" cy="365125"/>
          </a:xfrm>
        </p:spPr>
        <p:txBody>
          <a:bodyPr/>
          <a:lstStyle/>
          <a:p>
            <a:endParaRPr lang="en-US"/>
          </a:p>
        </p:txBody>
      </p:sp>
      <p:sp>
        <p:nvSpPr>
          <p:cNvPr id="9" name="Slide Number Placeholder 8">
            <a:extLst>
              <a:ext uri="{FF2B5EF4-FFF2-40B4-BE49-F238E27FC236}">
                <a16:creationId xmlns:a16="http://schemas.microsoft.com/office/drawing/2014/main" id="{590B2B67-714C-46DA-85E5-598B4244D3B0}"/>
              </a:ext>
            </a:extLst>
          </p:cNvPr>
          <p:cNvSpPr>
            <a:spLocks noGrp="1"/>
          </p:cNvSpPr>
          <p:nvPr>
            <p:ph type="sldNum" sz="quarter" idx="12"/>
          </p:nvPr>
        </p:nvSpPr>
        <p:spPr>
          <a:xfrm>
            <a:off x="10989591" y="-7190"/>
            <a:ext cx="640080" cy="365125"/>
          </a:xfrm>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415180885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3D4B6724-AB30-4E7C-BE2B-ECD94FF1B463}"/>
              </a:ext>
              <a:ext uri="{C183D7F6-B498-43B3-948B-1728B52AA6E4}">
                <adec:decorative xmlns:adec="http://schemas.microsoft.com/office/drawing/2017/decorative" val="1"/>
              </a:ext>
            </a:extLst>
          </p:cNvPr>
          <p:cNvSpPr/>
          <p:nvPr/>
        </p:nvSpPr>
        <p:spPr>
          <a:xfrm>
            <a:off x="481007" y="3933311"/>
            <a:ext cx="11147071" cy="2434825"/>
          </a:xfrm>
          <a:prstGeom prst="rect">
            <a:avLst/>
          </a:prstGeom>
          <a:solidFill>
            <a:schemeClr val="accent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01D4BAB-2678-4A19-A575-C47CAF1446E5}"/>
              </a:ext>
            </a:extLst>
          </p:cNvPr>
          <p:cNvSpPr>
            <a:spLocks noGrp="1"/>
          </p:cNvSpPr>
          <p:nvPr>
            <p:ph type="title"/>
          </p:nvPr>
        </p:nvSpPr>
        <p:spPr>
          <a:xfrm>
            <a:off x="482600" y="978408"/>
            <a:ext cx="10634472" cy="2591509"/>
          </a:xfrm>
          <a:prstGeom prst="rect">
            <a:avLst/>
          </a:prstGeom>
        </p:spPr>
        <p:txBody>
          <a:bodyPr anchor="b"/>
          <a:lstStyle/>
          <a:p>
            <a:r>
              <a:rPr lang="en-US"/>
              <a:t>Click to edit Master title style</a:t>
            </a:r>
            <a:endParaRPr lang="en-US" dirty="0"/>
          </a:p>
        </p:txBody>
      </p:sp>
      <p:sp>
        <p:nvSpPr>
          <p:cNvPr id="3" name="Date Placeholder 2">
            <a:extLst>
              <a:ext uri="{FF2B5EF4-FFF2-40B4-BE49-F238E27FC236}">
                <a16:creationId xmlns:a16="http://schemas.microsoft.com/office/drawing/2014/main" id="{4047C89E-0ABD-4FD2-924C-894345ADFED8}"/>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4" name="Footer Placeholder 3">
            <a:extLst>
              <a:ext uri="{FF2B5EF4-FFF2-40B4-BE49-F238E27FC236}">
                <a16:creationId xmlns:a16="http://schemas.microsoft.com/office/drawing/2014/main" id="{553026CE-9CC8-403B-88B1-184D16532A81}"/>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63B3D616-3C18-401B-A792-E75149FDFC47}"/>
              </a:ext>
            </a:extLst>
          </p:cNvPr>
          <p:cNvSpPr>
            <a:spLocks noGrp="1"/>
          </p:cNvSpPr>
          <p:nvPr>
            <p:ph type="sldNum" sz="quarter" idx="12"/>
          </p:nvPr>
        </p:nvSpPr>
        <p:spPr/>
        <p:txBody>
          <a:bodyPr/>
          <a:lstStyle/>
          <a:p>
            <a:fld id="{60553ECD-7F6D-420D-93CA-D8D15EB427AC}" type="slidenum">
              <a:rPr lang="en-US" smtClean="0"/>
              <a:t>‹#›</a:t>
            </a:fld>
            <a:endParaRPr lang="en-US"/>
          </a:p>
        </p:txBody>
      </p:sp>
      <p:cxnSp>
        <p:nvCxnSpPr>
          <p:cNvPr id="7" name="Straight Connector 6">
            <a:extLst>
              <a:ext uri="{FF2B5EF4-FFF2-40B4-BE49-F238E27FC236}">
                <a16:creationId xmlns:a16="http://schemas.microsoft.com/office/drawing/2014/main" id="{04EC6F70-D800-4067-A36A-5BBFC8018E2D}"/>
              </a:ext>
              <a:ext uri="{C183D7F6-B498-43B3-948B-1728B52AA6E4}">
                <adec:decorative xmlns:adec="http://schemas.microsoft.com/office/drawing/2017/decorative" val="1"/>
              </a:ext>
            </a:extLst>
          </p:cNvPr>
          <p:cNvCxnSpPr>
            <a:cxnSpLocks/>
          </p:cNvCxnSpPr>
          <p:nvPr/>
        </p:nvCxnSpPr>
        <p:spPr>
          <a:xfrm>
            <a:off x="482600" y="3933311"/>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11" name="Straight Connector 10">
            <a:extLst>
              <a:ext uri="{FF2B5EF4-FFF2-40B4-BE49-F238E27FC236}">
                <a16:creationId xmlns:a16="http://schemas.microsoft.com/office/drawing/2014/main" id="{42B66CB6-8988-4FBA-8524-726765A5F2AA}"/>
              </a:ext>
              <a:ext uri="{C183D7F6-B498-43B3-948B-1728B52AA6E4}">
                <adec:decorative xmlns:adec="http://schemas.microsoft.com/office/drawing/2017/decorative" val="1"/>
              </a:ext>
            </a:extLst>
          </p:cNvPr>
          <p:cNvCxnSpPr>
            <a:cxnSpLocks/>
          </p:cNvCxnSpPr>
          <p:nvPr/>
        </p:nvCxnSpPr>
        <p:spPr>
          <a:xfrm>
            <a:off x="481007"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8112217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5C73F84-0C6B-4EF4-9405-C389824999D4}"/>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3" name="Footer Placeholder 2">
            <a:extLst>
              <a:ext uri="{FF2B5EF4-FFF2-40B4-BE49-F238E27FC236}">
                <a16:creationId xmlns:a16="http://schemas.microsoft.com/office/drawing/2014/main" id="{DCCEC807-744E-4C5C-8B15-09AED3E570A2}"/>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DFBCB19-9F4B-474C-85C1-4A645A971827}"/>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394068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46A88B0-DD6B-449B-AE32-D3192081E76F}"/>
              </a:ext>
            </a:extLst>
          </p:cNvPr>
          <p:cNvSpPr>
            <a:spLocks noGrp="1"/>
          </p:cNvSpPr>
          <p:nvPr>
            <p:ph type="title"/>
          </p:nvPr>
        </p:nvSpPr>
        <p:spPr>
          <a:xfrm>
            <a:off x="484632" y="978408"/>
            <a:ext cx="4287393" cy="2450592"/>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Content Placeholder 2">
            <a:extLst>
              <a:ext uri="{FF2B5EF4-FFF2-40B4-BE49-F238E27FC236}">
                <a16:creationId xmlns:a16="http://schemas.microsoft.com/office/drawing/2014/main" id="{F4F22ED6-5B69-4B3B-BF96-3A75F2107FA6}"/>
              </a:ext>
            </a:extLst>
          </p:cNvPr>
          <p:cNvSpPr>
            <a:spLocks noGrp="1"/>
          </p:cNvSpPr>
          <p:nvPr>
            <p:ph idx="1"/>
          </p:nvPr>
        </p:nvSpPr>
        <p:spPr>
          <a:xfrm>
            <a:off x="5183187" y="987425"/>
            <a:ext cx="6446484"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a:extLst>
              <a:ext uri="{FF2B5EF4-FFF2-40B4-BE49-F238E27FC236}">
                <a16:creationId xmlns:a16="http://schemas.microsoft.com/office/drawing/2014/main" id="{07704043-D45F-440A-A15D-2718A913E05A}"/>
              </a:ext>
            </a:extLst>
          </p:cNvPr>
          <p:cNvSpPr>
            <a:spLocks noGrp="1"/>
          </p:cNvSpPr>
          <p:nvPr>
            <p:ph type="body" sz="half" idx="2"/>
          </p:nvPr>
        </p:nvSpPr>
        <p:spPr>
          <a:xfrm>
            <a:off x="484632" y="3645074"/>
            <a:ext cx="4287393" cy="2223914"/>
          </a:xfrm>
        </p:spPr>
        <p:txBody>
          <a:bodyPr/>
          <a:lstStyle>
            <a:lvl1pPr marL="0" indent="0">
              <a:buNone/>
              <a:defRPr lang="en-US" sz="2400" i="1" kern="1200" dirty="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B0072DC-7326-43E7-806C-B690C439E8A8}"/>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6" name="Footer Placeholder 5">
            <a:extLst>
              <a:ext uri="{FF2B5EF4-FFF2-40B4-BE49-F238E27FC236}">
                <a16:creationId xmlns:a16="http://schemas.microsoft.com/office/drawing/2014/main" id="{73F89A0F-B8C6-4AA6-A9C4-4A454F42241A}"/>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BE57A616-A4F2-4FC5-88DE-B4E6BA542895}"/>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295142507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B6B773D-D007-4687-BA9C-9F229829B5EF}"/>
              </a:ext>
            </a:extLst>
          </p:cNvPr>
          <p:cNvSpPr>
            <a:spLocks noGrp="1"/>
          </p:cNvSpPr>
          <p:nvPr>
            <p:ph type="title"/>
          </p:nvPr>
        </p:nvSpPr>
        <p:spPr>
          <a:xfrm>
            <a:off x="484632" y="978407"/>
            <a:ext cx="4287393" cy="2450593"/>
          </a:xfrm>
          <a:prstGeom prst="rect">
            <a:avLst/>
          </a:prstGeom>
        </p:spPr>
        <p:txBody>
          <a:bodyPr anchor="b"/>
          <a:lstStyle>
            <a:lvl1pPr>
              <a:defRPr lang="en-US" sz="5400" kern="1200" smtClean="0">
                <a:solidFill>
                  <a:schemeClr val="tx1"/>
                </a:solidFill>
                <a:latin typeface="+mj-lt"/>
                <a:ea typeface="+mj-ea"/>
                <a:cs typeface="+mj-cs"/>
              </a:defRPr>
            </a:lvl1pPr>
          </a:lstStyle>
          <a:p>
            <a:r>
              <a:rPr lang="en-US"/>
              <a:t>Click to edit Master title style</a:t>
            </a:r>
            <a:endParaRPr lang="en-US" dirty="0"/>
          </a:p>
        </p:txBody>
      </p:sp>
      <p:sp>
        <p:nvSpPr>
          <p:cNvPr id="3" name="Picture Placeholder 2">
            <a:extLst>
              <a:ext uri="{FF2B5EF4-FFF2-40B4-BE49-F238E27FC236}">
                <a16:creationId xmlns:a16="http://schemas.microsoft.com/office/drawing/2014/main" id="{3A3A75FC-78D2-4EF5-884F-11B7BACF799A}"/>
              </a:ext>
            </a:extLst>
          </p:cNvPr>
          <p:cNvSpPr>
            <a:spLocks noGrp="1"/>
          </p:cNvSpPr>
          <p:nvPr>
            <p:ph type="pic" idx="1"/>
          </p:nvPr>
        </p:nvSpPr>
        <p:spPr>
          <a:xfrm>
            <a:off x="5183187" y="987425"/>
            <a:ext cx="6446483"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a:extLst>
              <a:ext uri="{FF2B5EF4-FFF2-40B4-BE49-F238E27FC236}">
                <a16:creationId xmlns:a16="http://schemas.microsoft.com/office/drawing/2014/main" id="{CD7CE0BB-D335-4391-A23F-194C575CAF8F}"/>
              </a:ext>
            </a:extLst>
          </p:cNvPr>
          <p:cNvSpPr>
            <a:spLocks noGrp="1"/>
          </p:cNvSpPr>
          <p:nvPr>
            <p:ph type="body" sz="half" idx="2"/>
          </p:nvPr>
        </p:nvSpPr>
        <p:spPr>
          <a:xfrm>
            <a:off x="484632" y="3645074"/>
            <a:ext cx="4287393" cy="2223914"/>
          </a:xfrm>
        </p:spPr>
        <p:txBody>
          <a:bodyPr/>
          <a:lstStyle>
            <a:lvl1pPr marL="0" indent="0">
              <a:buNone/>
              <a:defRPr lang="en-US" sz="2400" i="1" kern="1200" smtClean="0">
                <a:solidFill>
                  <a:schemeClr val="tx1"/>
                </a:solidFill>
                <a:latin typeface="+mn-lt"/>
                <a:ea typeface="+mn-ea"/>
                <a:cs typeface="+mn-cs"/>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1C7701E1-B97B-4DA5-B9AD-07B7C12476AE}"/>
              </a:ext>
            </a:extLst>
          </p:cNvPr>
          <p:cNvSpPr>
            <a:spLocks noGrp="1"/>
          </p:cNvSpPr>
          <p:nvPr>
            <p:ph type="dt" sz="half" idx="10"/>
          </p:nvPr>
        </p:nvSpPr>
        <p:spPr/>
        <p:txBody>
          <a:bodyPr/>
          <a:lstStyle/>
          <a:p>
            <a:fld id="{81B8F32D-D8B6-4B9E-9CBF-DCAC30B7B93D}" type="datetimeFigureOut">
              <a:rPr lang="en-US" smtClean="0"/>
              <a:t>6/2/2022</a:t>
            </a:fld>
            <a:endParaRPr lang="en-US"/>
          </a:p>
        </p:txBody>
      </p:sp>
      <p:sp>
        <p:nvSpPr>
          <p:cNvPr id="6" name="Footer Placeholder 5">
            <a:extLst>
              <a:ext uri="{FF2B5EF4-FFF2-40B4-BE49-F238E27FC236}">
                <a16:creationId xmlns:a16="http://schemas.microsoft.com/office/drawing/2014/main" id="{076D9CF8-F42F-4618-9F26-8BFE56487AA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C9CA2023-1ECA-4A96-BDC7-F7FA4368BE1B}"/>
              </a:ext>
            </a:extLst>
          </p:cNvPr>
          <p:cNvSpPr>
            <a:spLocks noGrp="1"/>
          </p:cNvSpPr>
          <p:nvPr>
            <p:ph type="sldNum" sz="quarter" idx="12"/>
          </p:nvPr>
        </p:nvSpPr>
        <p:spPr/>
        <p:txBody>
          <a:bodyPr/>
          <a:lstStyle/>
          <a:p>
            <a:fld id="{60553ECD-7F6D-420D-93CA-D8D15EB427AC}" type="slidenum">
              <a:rPr lang="en-US" smtClean="0"/>
              <a:t>‹#›</a:t>
            </a:fld>
            <a:endParaRPr lang="en-US"/>
          </a:p>
        </p:txBody>
      </p:sp>
    </p:spTree>
    <p:extLst>
      <p:ext uri="{BB962C8B-B14F-4D97-AF65-F5344CB8AC3E}">
        <p14:creationId xmlns:p14="http://schemas.microsoft.com/office/powerpoint/2010/main" val="156552134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1C87A535-3CAC-46BC-B2B2-3AE83EC3A561}"/>
              </a:ext>
            </a:extLst>
          </p:cNvPr>
          <p:cNvSpPr>
            <a:spLocks noGrp="1"/>
          </p:cNvSpPr>
          <p:nvPr>
            <p:ph type="title"/>
          </p:nvPr>
        </p:nvSpPr>
        <p:spPr>
          <a:xfrm>
            <a:off x="482600" y="978408"/>
            <a:ext cx="10506991" cy="2153099"/>
          </a:xfrm>
          <a:prstGeom prst="rect">
            <a:avLst/>
          </a:prstGeom>
        </p:spPr>
        <p:txBody>
          <a:bodyPr vert="horz" lIns="91440" tIns="45720" rIns="91440" bIns="45720" rtlCol="0" anchor="ctr">
            <a:noAutofit/>
          </a:bodyPr>
          <a:lstStyle/>
          <a:p>
            <a:r>
              <a:rPr lang="en-US"/>
              <a:t>Click to edit Master title style</a:t>
            </a:r>
            <a:endParaRPr lang="en-US" dirty="0"/>
          </a:p>
        </p:txBody>
      </p:sp>
      <p:sp>
        <p:nvSpPr>
          <p:cNvPr id="3" name="Text Placeholder 2">
            <a:extLst>
              <a:ext uri="{FF2B5EF4-FFF2-40B4-BE49-F238E27FC236}">
                <a16:creationId xmlns:a16="http://schemas.microsoft.com/office/drawing/2014/main" id="{1D8EBDBD-59EC-46ED-BE79-6D37B531D692}"/>
              </a:ext>
            </a:extLst>
          </p:cNvPr>
          <p:cNvSpPr>
            <a:spLocks noGrp="1"/>
          </p:cNvSpPr>
          <p:nvPr>
            <p:ph type="body" idx="1"/>
          </p:nvPr>
        </p:nvSpPr>
        <p:spPr>
          <a:xfrm>
            <a:off x="482600" y="3306870"/>
            <a:ext cx="10506991" cy="2572721"/>
          </a:xfrm>
          <a:prstGeom prst="rect">
            <a:avLst/>
          </a:prstGeom>
        </p:spPr>
        <p:txBody>
          <a:bodyPr vert="horz" lIns="91440" tIns="45720" rIns="91440" bIns="45720" rtlCol="0">
            <a:normAutofit/>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Date Placeholder 3">
            <a:extLst>
              <a:ext uri="{FF2B5EF4-FFF2-40B4-BE49-F238E27FC236}">
                <a16:creationId xmlns:a16="http://schemas.microsoft.com/office/drawing/2014/main" id="{C5921F5C-FD3D-42C7-90F4-5ECE6FFCFE7F}"/>
              </a:ext>
            </a:extLst>
          </p:cNvPr>
          <p:cNvSpPr>
            <a:spLocks noGrp="1"/>
          </p:cNvSpPr>
          <p:nvPr>
            <p:ph type="dt" sz="half" idx="2"/>
          </p:nvPr>
        </p:nvSpPr>
        <p:spPr>
          <a:xfrm>
            <a:off x="484632" y="100584"/>
            <a:ext cx="2743200" cy="365125"/>
          </a:xfrm>
          <a:prstGeom prst="rect">
            <a:avLst/>
          </a:prstGeom>
        </p:spPr>
        <p:txBody>
          <a:bodyPr vert="horz" lIns="91440" tIns="45720" rIns="91440" bIns="45720" rtlCol="0" anchor="ctr"/>
          <a:lstStyle>
            <a:lvl1pPr algn="l">
              <a:defRPr sz="900">
                <a:solidFill>
                  <a:schemeClr val="tx1"/>
                </a:solidFill>
              </a:defRPr>
            </a:lvl1pPr>
          </a:lstStyle>
          <a:p>
            <a:fld id="{81B8F32D-D8B6-4B9E-9CBF-DCAC30B7B93D}" type="datetimeFigureOut">
              <a:rPr lang="en-US" smtClean="0"/>
              <a:pPr/>
              <a:t>6/2/2022</a:t>
            </a:fld>
            <a:endParaRPr lang="en-US" dirty="0"/>
          </a:p>
        </p:txBody>
      </p:sp>
      <p:sp>
        <p:nvSpPr>
          <p:cNvPr id="5" name="Footer Placeholder 4">
            <a:extLst>
              <a:ext uri="{FF2B5EF4-FFF2-40B4-BE49-F238E27FC236}">
                <a16:creationId xmlns:a16="http://schemas.microsoft.com/office/drawing/2014/main" id="{0FE63D50-6D0B-4963-97B9-A32AE63235B8}"/>
              </a:ext>
            </a:extLst>
          </p:cNvPr>
          <p:cNvSpPr>
            <a:spLocks noGrp="1"/>
          </p:cNvSpPr>
          <p:nvPr>
            <p:ph type="ftr" sz="quarter" idx="3"/>
          </p:nvPr>
        </p:nvSpPr>
        <p:spPr>
          <a:xfrm>
            <a:off x="484632" y="6419088"/>
            <a:ext cx="4114800" cy="365125"/>
          </a:xfrm>
          <a:prstGeom prst="rect">
            <a:avLst/>
          </a:prstGeom>
        </p:spPr>
        <p:txBody>
          <a:bodyPr vert="horz" lIns="91440" tIns="45720" rIns="91440" bIns="45720" rtlCol="0" anchor="ctr"/>
          <a:lstStyle>
            <a:lvl1pPr algn="l">
              <a:defRPr sz="900">
                <a:solidFill>
                  <a:schemeClr val="tx1"/>
                </a:solidFill>
              </a:defRPr>
            </a:lvl1pPr>
          </a:lstStyle>
          <a:p>
            <a:endParaRPr lang="en-US" dirty="0"/>
          </a:p>
        </p:txBody>
      </p:sp>
      <p:sp>
        <p:nvSpPr>
          <p:cNvPr id="6" name="Slide Number Placeholder 5">
            <a:extLst>
              <a:ext uri="{FF2B5EF4-FFF2-40B4-BE49-F238E27FC236}">
                <a16:creationId xmlns:a16="http://schemas.microsoft.com/office/drawing/2014/main" id="{826B5E08-CAC3-4C87-B143-5F8956AE905D}"/>
              </a:ext>
            </a:extLst>
          </p:cNvPr>
          <p:cNvSpPr>
            <a:spLocks noGrp="1"/>
          </p:cNvSpPr>
          <p:nvPr>
            <p:ph type="sldNum" sz="quarter" idx="4"/>
          </p:nvPr>
        </p:nvSpPr>
        <p:spPr>
          <a:xfrm>
            <a:off x="10989591" y="100584"/>
            <a:ext cx="640080" cy="365125"/>
          </a:xfrm>
          <a:prstGeom prst="rect">
            <a:avLst/>
          </a:prstGeom>
        </p:spPr>
        <p:txBody>
          <a:bodyPr vert="horz" lIns="91440" tIns="45720" rIns="91440" bIns="45720" rtlCol="0" anchor="ctr"/>
          <a:lstStyle>
            <a:lvl1pPr algn="r">
              <a:defRPr sz="900">
                <a:solidFill>
                  <a:schemeClr val="tx1"/>
                </a:solidFill>
              </a:defRPr>
            </a:lvl1pPr>
          </a:lstStyle>
          <a:p>
            <a:fld id="{60553ECD-7F6D-420D-93CA-D8D15EB427AC}" type="slidenum">
              <a:rPr lang="en-US" smtClean="0"/>
              <a:pPr/>
              <a:t>‹#›</a:t>
            </a:fld>
            <a:endParaRPr lang="en-US" dirty="0"/>
          </a:p>
        </p:txBody>
      </p:sp>
      <p:cxnSp>
        <p:nvCxnSpPr>
          <p:cNvPr id="8" name="Straight Connector 7">
            <a:extLst>
              <a:ext uri="{FF2B5EF4-FFF2-40B4-BE49-F238E27FC236}">
                <a16:creationId xmlns:a16="http://schemas.microsoft.com/office/drawing/2014/main" id="{108D74AC-B125-4E11-BA53-E9E383966DF8}"/>
              </a:ext>
              <a:ext uri="{C183D7F6-B498-43B3-948B-1728B52AA6E4}">
                <adec:decorative xmlns:adec="http://schemas.microsoft.com/office/drawing/2017/decorative" val="1"/>
              </a:ext>
            </a:extLst>
          </p:cNvPr>
          <p:cNvCxnSpPr>
            <a:cxnSpLocks/>
          </p:cNvCxnSpPr>
          <p:nvPr/>
        </p:nvCxnSpPr>
        <p:spPr>
          <a:xfrm>
            <a:off x="482600" y="489855"/>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cxnSp>
        <p:nvCxnSpPr>
          <p:cNvPr id="10" name="Straight Connector 9">
            <a:extLst>
              <a:ext uri="{FF2B5EF4-FFF2-40B4-BE49-F238E27FC236}">
                <a16:creationId xmlns:a16="http://schemas.microsoft.com/office/drawing/2014/main" id="{9DC76EBE-FB9D-4054-B5D8-19E3EAFE40B2}"/>
              </a:ext>
              <a:ext uri="{C183D7F6-B498-43B3-948B-1728B52AA6E4}">
                <adec:decorative xmlns:adec="http://schemas.microsoft.com/office/drawing/2017/decorative" val="1"/>
              </a:ext>
            </a:extLst>
          </p:cNvPr>
          <p:cNvCxnSpPr>
            <a:cxnSpLocks/>
          </p:cNvCxnSpPr>
          <p:nvPr/>
        </p:nvCxnSpPr>
        <p:spPr>
          <a:xfrm>
            <a:off x="482600" y="6368138"/>
            <a:ext cx="11147071" cy="0"/>
          </a:xfrm>
          <a:prstGeom prst="line">
            <a:avLst/>
          </a:prstGeom>
          <a:ln w="28575">
            <a:solidFill>
              <a:schemeClr val="tx2"/>
            </a:solidFill>
          </a:ln>
        </p:spPr>
        <p:style>
          <a:lnRef idx="1">
            <a:schemeClr val="dk1"/>
          </a:lnRef>
          <a:fillRef idx="0">
            <a:schemeClr val="dk1"/>
          </a:fillRef>
          <a:effectRef idx="0">
            <a:schemeClr val="dk1"/>
          </a:effectRef>
          <a:fontRef idx="minor">
            <a:schemeClr val="tx1"/>
          </a:fontRef>
        </p:style>
      </p:cxnSp>
    </p:spTree>
    <p:extLst>
      <p:ext uri="{BB962C8B-B14F-4D97-AF65-F5344CB8AC3E}">
        <p14:creationId xmlns:p14="http://schemas.microsoft.com/office/powerpoint/2010/main" val="2488606583"/>
      </p:ext>
    </p:extLst>
  </p:cSld>
  <p:clrMap bg1="lt1" tx1="dk1" bg2="lt2" tx2="dk2" accent1="accent1" accent2="accent2" accent3="accent3" accent4="accent4" accent5="accent5" accent6="accent6" hlink="hlink" folHlink="folHlink"/>
  <p:sldLayoutIdLst>
    <p:sldLayoutId id="2147483688" r:id="rId1"/>
    <p:sldLayoutId id="2147483689" r:id="rId2"/>
    <p:sldLayoutId id="2147483690" r:id="rId3"/>
    <p:sldLayoutId id="2147483691" r:id="rId4"/>
    <p:sldLayoutId id="2147483692" r:id="rId5"/>
    <p:sldLayoutId id="2147483693" r:id="rId6"/>
    <p:sldLayoutId id="2147483694" r:id="rId7"/>
    <p:sldLayoutId id="2147483695" r:id="rId8"/>
    <p:sldLayoutId id="2147483696" r:id="rId9"/>
    <p:sldLayoutId id="2147483697" r:id="rId10"/>
    <p:sldLayoutId id="2147483698" r:id="rId11"/>
  </p:sldLayoutIdLst>
  <p:txStyles>
    <p:titleStyle>
      <a:lvl1pPr algn="l" defTabSz="914400" rtl="0" eaLnBrk="1" latinLnBrk="0" hangingPunct="1">
        <a:lnSpc>
          <a:spcPct val="100000"/>
        </a:lnSpc>
        <a:spcBef>
          <a:spcPct val="0"/>
        </a:spcBef>
        <a:buNone/>
        <a:defRPr sz="6600" kern="1200">
          <a:solidFill>
            <a:schemeClr val="tx1"/>
          </a:solidFill>
          <a:latin typeface="+mj-lt"/>
          <a:ea typeface="+mj-ea"/>
          <a:cs typeface="+mj-cs"/>
        </a:defRPr>
      </a:lvl1pPr>
    </p:titleStyle>
    <p:body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6" Type="http://schemas.openxmlformats.org/officeDocument/2006/relationships/image" Target="../media/image2.png"/><Relationship Id="rId5" Type="http://schemas.openxmlformats.org/officeDocument/2006/relationships/image" Target="../media/image1.jpe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10.m4a"/><Relationship Id="rId1" Type="http://schemas.microsoft.com/office/2007/relationships/media" Target="../media/media10.m4a"/><Relationship Id="rId5" Type="http://schemas.openxmlformats.org/officeDocument/2006/relationships/image" Target="../media/image2.png"/><Relationship Id="rId4"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1.xml"/><Relationship Id="rId7" Type="http://schemas.openxmlformats.org/officeDocument/2006/relationships/image" Target="../media/image14.png"/><Relationship Id="rId2" Type="http://schemas.openxmlformats.org/officeDocument/2006/relationships/audio" Target="../media/media11.m4a"/><Relationship Id="rId1" Type="http://schemas.microsoft.com/office/2007/relationships/media" Target="../media/media11.m4a"/><Relationship Id="rId6" Type="http://schemas.openxmlformats.org/officeDocument/2006/relationships/image" Target="../media/image13.png"/><Relationship Id="rId5" Type="http://schemas.openxmlformats.org/officeDocument/2006/relationships/image" Target="../media/image12.png"/><Relationship Id="rId4"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6" Type="http://schemas.openxmlformats.org/officeDocument/2006/relationships/image" Target="../media/image2.png"/><Relationship Id="rId5" Type="http://schemas.openxmlformats.org/officeDocument/2006/relationships/image" Target="../media/image3.png"/><Relationship Id="rId4"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3.m4a"/><Relationship Id="rId1" Type="http://schemas.microsoft.com/office/2007/relationships/media" Target="../media/media3.m4a"/><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notesSlide" Target="../notesSlides/notesSlide3.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6.jpeg"/><Relationship Id="rId4"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8" Type="http://schemas.openxmlformats.org/officeDocument/2006/relationships/image" Target="../media/image2.png"/><Relationship Id="rId3" Type="http://schemas.openxmlformats.org/officeDocument/2006/relationships/slideLayout" Target="../slideLayouts/slideLayout2.xml"/><Relationship Id="rId7" Type="http://schemas.openxmlformats.org/officeDocument/2006/relationships/image" Target="../media/image9.png"/><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notesSlide" Target="../notesSlides/notesSlide5.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5" Type="http://schemas.openxmlformats.org/officeDocument/2006/relationships/image" Target="../media/image2.png"/><Relationship Id="rId4" Type="http://schemas.openxmlformats.org/officeDocument/2006/relationships/notesSlide" Target="../notesSlides/notesSlide6.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10.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2.png"/><Relationship Id="rId5" Type="http://schemas.openxmlformats.org/officeDocument/2006/relationships/image" Target="../media/image11.png"/><Relationship Id="rId4" Type="http://schemas.openxmlformats.org/officeDocument/2006/relationships/notesSlide" Target="../notesSlides/notesSlide8.xml"/></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0.png"/><Relationship Id="rId5" Type="http://schemas.openxmlformats.org/officeDocument/2006/relationships/image" Target="../media/image11.png"/><Relationship Id="rId4" Type="http://schemas.openxmlformats.org/officeDocument/2006/relationships/notesSlide" Target="../notesSlides/notesSlide9.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103846"/>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20BB609-EF92-42DB-836C-0699A590B5C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40FA88D0-E295-4CF3-934C-6423EACEB02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4" name="Picture 3" descr="A blue abstract watercolor pattern on a white background">
            <a:extLst>
              <a:ext uri="{FF2B5EF4-FFF2-40B4-BE49-F238E27FC236}">
                <a16:creationId xmlns:a16="http://schemas.microsoft.com/office/drawing/2014/main" id="{78EFBA79-AA7B-7C83-E600-EFBA64C3951E}"/>
              </a:ext>
            </a:extLst>
          </p:cNvPr>
          <p:cNvPicPr>
            <a:picLocks noChangeAspect="1"/>
          </p:cNvPicPr>
          <p:nvPr/>
        </p:nvPicPr>
        <p:blipFill rotWithShape="1">
          <a:blip r:embed="rId5">
            <a:alphaModFix amt="40000"/>
          </a:blip>
          <a:srcRect t="14634" r="-1" b="1074"/>
          <a:stretch/>
        </p:blipFill>
        <p:spPr>
          <a:xfrm>
            <a:off x="20" y="10"/>
            <a:ext cx="12188932" cy="6857990"/>
          </a:xfrm>
          <a:prstGeom prst="rect">
            <a:avLst/>
          </a:prstGeom>
        </p:spPr>
      </p:pic>
      <p:sp>
        <p:nvSpPr>
          <p:cNvPr id="2" name="Title 1">
            <a:extLst>
              <a:ext uri="{FF2B5EF4-FFF2-40B4-BE49-F238E27FC236}">
                <a16:creationId xmlns:a16="http://schemas.microsoft.com/office/drawing/2014/main" id="{795E23B5-592F-762F-38CC-3216A295E86A}"/>
              </a:ext>
            </a:extLst>
          </p:cNvPr>
          <p:cNvSpPr>
            <a:spLocks noGrp="1"/>
          </p:cNvSpPr>
          <p:nvPr>
            <p:ph type="ctrTitle"/>
          </p:nvPr>
        </p:nvSpPr>
        <p:spPr>
          <a:xfrm>
            <a:off x="482599" y="732032"/>
            <a:ext cx="8795625" cy="2736390"/>
          </a:xfrm>
        </p:spPr>
        <p:txBody>
          <a:bodyPr anchor="t">
            <a:normAutofit/>
          </a:bodyPr>
          <a:lstStyle/>
          <a:p>
            <a:r>
              <a:rPr lang="en-US" sz="8000" dirty="0">
                <a:solidFill>
                  <a:srgbClr val="FFFFFF"/>
                </a:solidFill>
              </a:rPr>
              <a:t>The Independent</a:t>
            </a:r>
            <a:br>
              <a:rPr lang="en-US" sz="8000" dirty="0">
                <a:solidFill>
                  <a:srgbClr val="FFFFFF"/>
                </a:solidFill>
              </a:rPr>
            </a:br>
            <a:r>
              <a:rPr lang="en-US" sz="4800" dirty="0">
                <a:solidFill>
                  <a:srgbClr val="FFFFFF"/>
                </a:solidFill>
              </a:rPr>
              <a:t>Michael Robertson</a:t>
            </a:r>
            <a:endParaRPr lang="en-US" sz="8000" dirty="0">
              <a:solidFill>
                <a:srgbClr val="FFFFFF"/>
              </a:solidFill>
            </a:endParaRPr>
          </a:p>
        </p:txBody>
      </p:sp>
      <p:sp>
        <p:nvSpPr>
          <p:cNvPr id="3" name="Subtitle 2">
            <a:extLst>
              <a:ext uri="{FF2B5EF4-FFF2-40B4-BE49-F238E27FC236}">
                <a16:creationId xmlns:a16="http://schemas.microsoft.com/office/drawing/2014/main" id="{42649B53-4A05-49D8-14E2-9D8A725BF276}"/>
              </a:ext>
            </a:extLst>
          </p:cNvPr>
          <p:cNvSpPr>
            <a:spLocks noGrp="1"/>
          </p:cNvSpPr>
          <p:nvPr>
            <p:ph type="subTitle" idx="1"/>
          </p:nvPr>
        </p:nvSpPr>
        <p:spPr>
          <a:xfrm>
            <a:off x="6596565" y="4201721"/>
            <a:ext cx="4986084" cy="1949813"/>
          </a:xfrm>
        </p:spPr>
        <p:txBody>
          <a:bodyPr anchor="b">
            <a:normAutofit fontScale="92500" lnSpcReduction="20000"/>
          </a:bodyPr>
          <a:lstStyle/>
          <a:p>
            <a:pPr algn="r"/>
            <a:r>
              <a:rPr lang="en-US" sz="2400" dirty="0">
                <a:solidFill>
                  <a:srgbClr val="FFFFFF"/>
                </a:solidFill>
              </a:rPr>
              <a:t>Portland State University</a:t>
            </a:r>
          </a:p>
          <a:p>
            <a:pPr algn="r"/>
            <a:r>
              <a:rPr lang="en-US" sz="2400" dirty="0">
                <a:solidFill>
                  <a:srgbClr val="FFFFFF"/>
                </a:solidFill>
              </a:rPr>
              <a:t>CS410: Data Engineering</a:t>
            </a:r>
          </a:p>
          <a:p>
            <a:pPr algn="r"/>
            <a:r>
              <a:rPr lang="en-US" dirty="0">
                <a:solidFill>
                  <a:srgbClr val="FFFFFF"/>
                </a:solidFill>
              </a:rPr>
              <a:t>Bruce Irvin</a:t>
            </a:r>
          </a:p>
          <a:p>
            <a:pPr algn="r"/>
            <a:r>
              <a:rPr lang="en-US" sz="2400" dirty="0">
                <a:solidFill>
                  <a:srgbClr val="FFFFFF"/>
                </a:solidFill>
              </a:rPr>
              <a:t>Genevieve Lalonde</a:t>
            </a:r>
            <a:br>
              <a:rPr lang="en-US" sz="2400" dirty="0">
                <a:solidFill>
                  <a:srgbClr val="FFFFFF"/>
                </a:solidFill>
              </a:rPr>
            </a:br>
            <a:endParaRPr lang="en-US" dirty="0">
              <a:solidFill>
                <a:srgbClr val="FFFFFF"/>
              </a:solidFill>
            </a:endParaRPr>
          </a:p>
        </p:txBody>
      </p:sp>
      <p:cxnSp>
        <p:nvCxnSpPr>
          <p:cNvPr id="13" name="Straight Connector 12">
            <a:extLst>
              <a:ext uri="{FF2B5EF4-FFF2-40B4-BE49-F238E27FC236}">
                <a16:creationId xmlns:a16="http://schemas.microsoft.com/office/drawing/2014/main" id="{8F4E56A8-93D5-4BE3-AE61-84677331AD07}"/>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cxnSp>
        <p:nvCxnSpPr>
          <p:cNvPr id="15" name="Straight Connector 14">
            <a:extLst>
              <a:ext uri="{FF2B5EF4-FFF2-40B4-BE49-F238E27FC236}">
                <a16:creationId xmlns:a16="http://schemas.microsoft.com/office/drawing/2014/main" id="{BD492A0C-1773-477B-83B5-C707CB05770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rgbClr val="FFFFFF"/>
            </a:solidFill>
          </a:ln>
        </p:spPr>
        <p:style>
          <a:lnRef idx="1">
            <a:schemeClr val="dk1"/>
          </a:lnRef>
          <a:fillRef idx="0">
            <a:schemeClr val="dk1"/>
          </a:fillRef>
          <a:effectRef idx="0">
            <a:schemeClr val="dk1"/>
          </a:effectRef>
          <a:fontRef idx="minor">
            <a:schemeClr val="tx1"/>
          </a:fontRef>
        </p:style>
      </p:cxnSp>
      <p:pic>
        <p:nvPicPr>
          <p:cNvPr id="7" name="Audio 6">
            <a:hlinkClick r:id="" action="ppaction://media"/>
            <a:extLst>
              <a:ext uri="{FF2B5EF4-FFF2-40B4-BE49-F238E27FC236}">
                <a16:creationId xmlns:a16="http://schemas.microsoft.com/office/drawing/2014/main" id="{9BFC04C8-60DA-B92B-06B0-E23081A4989D}"/>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2886661" y="6723321"/>
            <a:ext cx="609600" cy="609600"/>
          </a:xfrm>
          <a:prstGeom prst="rect">
            <a:avLst/>
          </a:prstGeom>
        </p:spPr>
      </p:pic>
    </p:spTree>
    <p:extLst>
      <p:ext uri="{BB962C8B-B14F-4D97-AF65-F5344CB8AC3E}">
        <p14:creationId xmlns:p14="http://schemas.microsoft.com/office/powerpoint/2010/main" val="3223212418"/>
      </p:ext>
    </p:extLst>
  </p:cSld>
  <p:clrMapOvr>
    <a:masterClrMapping/>
  </p:clrMapOvr>
  <mc:AlternateContent xmlns:mc="http://schemas.openxmlformats.org/markup-compatibility/2006">
    <mc:Choice xmlns:p14="http://schemas.microsoft.com/office/powerpoint/2010/main" Requires="p14">
      <p:transition spd="slow" p14:dur="2000" advTm="30033"/>
    </mc:Choice>
    <mc:Fallback>
      <p:transition spd="slow" advTm="30033"/>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969321-7C95-8DF5-F63F-7E434BB09012}"/>
              </a:ext>
            </a:extLst>
          </p:cNvPr>
          <p:cNvSpPr>
            <a:spLocks noGrp="1"/>
          </p:cNvSpPr>
          <p:nvPr>
            <p:ph type="title"/>
          </p:nvPr>
        </p:nvSpPr>
        <p:spPr>
          <a:xfrm>
            <a:off x="482600" y="508624"/>
            <a:ext cx="10634472" cy="2157984"/>
          </a:xfrm>
        </p:spPr>
        <p:txBody>
          <a:bodyPr/>
          <a:lstStyle/>
          <a:p>
            <a:r>
              <a:rPr lang="en-US" dirty="0"/>
              <a:t>Difficulties</a:t>
            </a:r>
          </a:p>
        </p:txBody>
      </p:sp>
      <p:sp>
        <p:nvSpPr>
          <p:cNvPr id="3" name="Content Placeholder 2">
            <a:extLst>
              <a:ext uri="{FF2B5EF4-FFF2-40B4-BE49-F238E27FC236}">
                <a16:creationId xmlns:a16="http://schemas.microsoft.com/office/drawing/2014/main" id="{975A22BD-6A5E-FEAA-0FFA-3CA5EFE72EC8}"/>
              </a:ext>
            </a:extLst>
          </p:cNvPr>
          <p:cNvSpPr>
            <a:spLocks noGrp="1"/>
          </p:cNvSpPr>
          <p:nvPr>
            <p:ph idx="1"/>
          </p:nvPr>
        </p:nvSpPr>
        <p:spPr/>
        <p:txBody>
          <a:bodyPr/>
          <a:lstStyle/>
          <a:p>
            <a:r>
              <a:rPr lang="en-US" dirty="0"/>
              <a:t>Validations</a:t>
            </a:r>
          </a:p>
          <a:p>
            <a:endParaRPr lang="en-US" dirty="0"/>
          </a:p>
          <a:p>
            <a:r>
              <a:rPr lang="en-US" dirty="0"/>
              <a:t>Connecting to PostgreSQL</a:t>
            </a:r>
          </a:p>
          <a:p>
            <a:endParaRPr lang="en-US" dirty="0"/>
          </a:p>
          <a:p>
            <a:r>
              <a:rPr lang="en-US" dirty="0"/>
              <a:t>New Tools</a:t>
            </a:r>
          </a:p>
        </p:txBody>
      </p:sp>
      <p:pic>
        <p:nvPicPr>
          <p:cNvPr id="6" name="Audio 5">
            <a:hlinkClick r:id="" action="ppaction://media"/>
            <a:extLst>
              <a:ext uri="{FF2B5EF4-FFF2-40B4-BE49-F238E27FC236}">
                <a16:creationId xmlns:a16="http://schemas.microsoft.com/office/drawing/2014/main" id="{5170A246-5DAB-9C67-6CD8-A5C91CBCE1C4}"/>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7512689"/>
      </p:ext>
    </p:extLst>
  </p:cSld>
  <p:clrMapOvr>
    <a:masterClrMapping/>
  </p:clrMapOvr>
  <mc:AlternateContent xmlns:mc="http://schemas.openxmlformats.org/markup-compatibility/2006">
    <mc:Choice xmlns:p14="http://schemas.microsoft.com/office/powerpoint/2010/main" Requires="p14">
      <p:transition spd="slow" p14:dur="2000" advTm="83114"/>
    </mc:Choice>
    <mc:Fallback>
      <p:transition spd="slow" advTm="8311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D77F0B-793D-BADC-1595-340A10179292}"/>
              </a:ext>
            </a:extLst>
          </p:cNvPr>
          <p:cNvSpPr>
            <a:spLocks noGrp="1"/>
          </p:cNvSpPr>
          <p:nvPr>
            <p:ph type="ctrTitle"/>
          </p:nvPr>
        </p:nvSpPr>
        <p:spPr>
          <a:xfrm>
            <a:off x="3605275" y="2862828"/>
            <a:ext cx="4981449" cy="1132340"/>
          </a:xfrm>
        </p:spPr>
        <p:txBody>
          <a:bodyPr/>
          <a:lstStyle/>
          <a:p>
            <a:pPr algn="ctr"/>
            <a:r>
              <a:rPr lang="en-US" sz="8000" dirty="0"/>
              <a:t>Thank you</a:t>
            </a:r>
          </a:p>
        </p:txBody>
      </p:sp>
      <p:pic>
        <p:nvPicPr>
          <p:cNvPr id="1026" name="Picture 2">
            <a:extLst>
              <a:ext uri="{FF2B5EF4-FFF2-40B4-BE49-F238E27FC236}">
                <a16:creationId xmlns:a16="http://schemas.microsoft.com/office/drawing/2014/main" id="{0627E138-2468-6EE7-3E1D-EB553F8BC50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24008" y="2267065"/>
            <a:ext cx="3034476" cy="232387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AFBEBEB8-A5E7-6FCA-4E1D-A8E61003AC82}"/>
              </a:ext>
            </a:extLst>
          </p:cNvPr>
          <p:cNvPicPr>
            <a:picLocks noChangeAspect="1"/>
          </p:cNvPicPr>
          <p:nvPr/>
        </p:nvPicPr>
        <p:blipFill>
          <a:blip r:embed="rId6"/>
          <a:stretch>
            <a:fillRect/>
          </a:stretch>
        </p:blipFill>
        <p:spPr>
          <a:xfrm>
            <a:off x="8994581" y="2372828"/>
            <a:ext cx="2112343" cy="2112343"/>
          </a:xfrm>
          <a:prstGeom prst="rect">
            <a:avLst/>
          </a:prstGeom>
        </p:spPr>
      </p:pic>
      <p:pic>
        <p:nvPicPr>
          <p:cNvPr id="7" name="Picture 6">
            <a:extLst>
              <a:ext uri="{FF2B5EF4-FFF2-40B4-BE49-F238E27FC236}">
                <a16:creationId xmlns:a16="http://schemas.microsoft.com/office/drawing/2014/main" id="{20E0BF2E-0033-5668-9BE8-6E529A48CFD5}"/>
              </a:ext>
            </a:extLst>
          </p:cNvPr>
          <p:cNvPicPr>
            <a:picLocks noChangeAspect="1"/>
          </p:cNvPicPr>
          <p:nvPr/>
        </p:nvPicPr>
        <p:blipFill>
          <a:blip r:embed="rId7"/>
          <a:stretch>
            <a:fillRect/>
          </a:stretch>
        </p:blipFill>
        <p:spPr>
          <a:xfrm>
            <a:off x="8794141" y="2141738"/>
            <a:ext cx="2513222" cy="2574519"/>
          </a:xfrm>
          <a:prstGeom prst="rect">
            <a:avLst/>
          </a:prstGeom>
        </p:spPr>
      </p:pic>
      <p:pic>
        <p:nvPicPr>
          <p:cNvPr id="3" name="Audio 2">
            <a:hlinkClick r:id="" action="ppaction://media"/>
            <a:extLst>
              <a:ext uri="{FF2B5EF4-FFF2-40B4-BE49-F238E27FC236}">
                <a16:creationId xmlns:a16="http://schemas.microsoft.com/office/drawing/2014/main" id="{E56CE0AE-22AA-64DF-7672-C07129BC9D39}"/>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225521794"/>
      </p:ext>
    </p:extLst>
  </p:cSld>
  <p:clrMapOvr>
    <a:masterClrMapping/>
  </p:clrMapOvr>
  <mc:AlternateContent xmlns:mc="http://schemas.openxmlformats.org/markup-compatibility/2006">
    <mc:Choice xmlns:p14="http://schemas.microsoft.com/office/powerpoint/2010/main" Requires="p14">
      <p:transition spd="slow" p14:dur="2000" advTm="13988"/>
    </mc:Choice>
    <mc:Fallback>
      <p:transition spd="slow" advTm="1398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useBgFill="1">
        <p:nvSpPr>
          <p:cNvPr id="1049" name="Rectangle 1048">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000B6EF-E0A2-5F12-B390-FEB2272D30A7}"/>
              </a:ext>
            </a:extLst>
          </p:cNvPr>
          <p:cNvSpPr>
            <a:spLocks noGrp="1"/>
          </p:cNvSpPr>
          <p:nvPr>
            <p:ph type="title"/>
          </p:nvPr>
        </p:nvSpPr>
        <p:spPr>
          <a:xfrm>
            <a:off x="482600" y="850633"/>
            <a:ext cx="5613399" cy="1772513"/>
          </a:xfrm>
        </p:spPr>
        <p:txBody>
          <a:bodyPr anchor="ctr">
            <a:normAutofit/>
          </a:bodyPr>
          <a:lstStyle/>
          <a:p>
            <a:r>
              <a:rPr lang="en-US" dirty="0"/>
              <a:t>C TRAN</a:t>
            </a:r>
          </a:p>
        </p:txBody>
      </p:sp>
      <p:cxnSp>
        <p:nvCxnSpPr>
          <p:cNvPr id="1051" name="Straight Connector 1050">
            <a:extLst>
              <a:ext uri="{FF2B5EF4-FFF2-40B4-BE49-F238E27FC236}">
                <a16:creationId xmlns:a16="http://schemas.microsoft.com/office/drawing/2014/main" id="{F00AD4F8-E8E5-4783-B7A9-DBB6EF2611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 name="Content Placeholder 2">
            <a:extLst>
              <a:ext uri="{FF2B5EF4-FFF2-40B4-BE49-F238E27FC236}">
                <a16:creationId xmlns:a16="http://schemas.microsoft.com/office/drawing/2014/main" id="{FE56A4AA-2FC4-AFF1-51A5-BC4161CA5C67}"/>
              </a:ext>
            </a:extLst>
          </p:cNvPr>
          <p:cNvSpPr>
            <a:spLocks noGrp="1"/>
          </p:cNvSpPr>
          <p:nvPr>
            <p:ph idx="1"/>
          </p:nvPr>
        </p:nvSpPr>
        <p:spPr>
          <a:xfrm>
            <a:off x="6109158" y="657829"/>
            <a:ext cx="5520513" cy="2158123"/>
          </a:xfrm>
        </p:spPr>
        <p:txBody>
          <a:bodyPr anchor="ctr">
            <a:normAutofit fontScale="92500" lnSpcReduction="20000"/>
          </a:bodyPr>
          <a:lstStyle/>
          <a:p>
            <a:pPr>
              <a:lnSpc>
                <a:spcPct val="90000"/>
              </a:lnSpc>
            </a:pPr>
            <a:r>
              <a:rPr lang="en-US" sz="1800" dirty="0"/>
              <a:t>What is it?</a:t>
            </a:r>
          </a:p>
          <a:p>
            <a:pPr>
              <a:lnSpc>
                <a:spcPct val="90000"/>
              </a:lnSpc>
            </a:pPr>
            <a:r>
              <a:rPr lang="en-US" sz="1800" dirty="0"/>
              <a:t>	The public transportation bus provider that  </a:t>
            </a:r>
          </a:p>
          <a:p>
            <a:pPr>
              <a:lnSpc>
                <a:spcPct val="90000"/>
              </a:lnSpc>
            </a:pPr>
            <a:r>
              <a:rPr lang="en-US" sz="1800" dirty="0"/>
              <a:t>                  operates from Yacolt, Washington to </a:t>
            </a:r>
          </a:p>
          <a:p>
            <a:pPr>
              <a:lnSpc>
                <a:spcPct val="90000"/>
              </a:lnSpc>
            </a:pPr>
            <a:r>
              <a:rPr lang="en-US" sz="1800" dirty="0"/>
              <a:t>                  Portland, Oregon</a:t>
            </a:r>
          </a:p>
          <a:p>
            <a:pPr>
              <a:lnSpc>
                <a:spcPct val="90000"/>
              </a:lnSpc>
            </a:pPr>
            <a:endParaRPr lang="en-US" sz="1800" dirty="0"/>
          </a:p>
          <a:p>
            <a:pPr>
              <a:lnSpc>
                <a:spcPct val="90000"/>
              </a:lnSpc>
            </a:pPr>
            <a:r>
              <a:rPr lang="en-US" sz="1800" dirty="0"/>
              <a:t>Breadcrumbs:</a:t>
            </a:r>
          </a:p>
          <a:p>
            <a:pPr>
              <a:lnSpc>
                <a:spcPct val="90000"/>
              </a:lnSpc>
            </a:pPr>
            <a:r>
              <a:rPr lang="en-US" sz="1800" dirty="0"/>
              <a:t>	Records of C TRAN movement throughout day</a:t>
            </a:r>
          </a:p>
        </p:txBody>
      </p:sp>
      <p:cxnSp>
        <p:nvCxnSpPr>
          <p:cNvPr id="1053" name="Straight Connector 1052">
            <a:extLst>
              <a:ext uri="{FF2B5EF4-FFF2-40B4-BE49-F238E27FC236}">
                <a16:creationId xmlns:a16="http://schemas.microsoft.com/office/drawing/2014/main" id="{4105C5B1-BB24-4A5C-87B3-3B75CD2594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2940693"/>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7" name="Picture 6">
            <a:extLst>
              <a:ext uri="{FF2B5EF4-FFF2-40B4-BE49-F238E27FC236}">
                <a16:creationId xmlns:a16="http://schemas.microsoft.com/office/drawing/2014/main" id="{11166682-6C09-24AC-1556-7B86918D7254}"/>
              </a:ext>
            </a:extLst>
          </p:cNvPr>
          <p:cNvPicPr>
            <a:picLocks noChangeAspect="1"/>
          </p:cNvPicPr>
          <p:nvPr/>
        </p:nvPicPr>
        <p:blipFill>
          <a:blip r:embed="rId5">
            <a:alphaModFix/>
          </a:blip>
          <a:stretch>
            <a:fillRect/>
          </a:stretch>
        </p:blipFill>
        <p:spPr>
          <a:xfrm>
            <a:off x="2884565" y="3108664"/>
            <a:ext cx="6341547" cy="3091504"/>
          </a:xfrm>
          <a:prstGeom prst="rect">
            <a:avLst/>
          </a:prstGeom>
        </p:spPr>
      </p:pic>
      <p:cxnSp>
        <p:nvCxnSpPr>
          <p:cNvPr id="1055" name="Straight Connector 1054">
            <a:extLst>
              <a:ext uri="{FF2B5EF4-FFF2-40B4-BE49-F238E27FC236}">
                <a16:creationId xmlns:a16="http://schemas.microsoft.com/office/drawing/2014/main" id="{30B47AB4-2CE5-448F-8623-C07F28D2C9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10" name="Audio 9">
            <a:hlinkClick r:id="" action="ppaction://media"/>
            <a:extLst>
              <a:ext uri="{FF2B5EF4-FFF2-40B4-BE49-F238E27FC236}">
                <a16:creationId xmlns:a16="http://schemas.microsoft.com/office/drawing/2014/main" id="{CDC6B46E-B22C-6BEE-0C23-AF6762B15F5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363044945"/>
      </p:ext>
    </p:extLst>
  </p:cSld>
  <p:clrMapOvr>
    <a:masterClrMapping/>
  </p:clrMapOvr>
  <mc:AlternateContent xmlns:mc="http://schemas.openxmlformats.org/markup-compatibility/2006">
    <mc:Choice xmlns:p14="http://schemas.microsoft.com/office/powerpoint/2010/main" Requires="p14">
      <p:transition spd="slow" p14:dur="2000" advTm="46216"/>
    </mc:Choice>
    <mc:Fallback>
      <p:transition spd="slow" advTm="4621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0"/>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057" name="Rectangle 2056">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DC671B71-DC46-8F94-9119-EB3D959C8288}"/>
              </a:ext>
            </a:extLst>
          </p:cNvPr>
          <p:cNvSpPr>
            <a:spLocks noGrp="1"/>
          </p:cNvSpPr>
          <p:nvPr>
            <p:ph type="title"/>
          </p:nvPr>
        </p:nvSpPr>
        <p:spPr>
          <a:xfrm>
            <a:off x="500176" y="829018"/>
            <a:ext cx="5613399" cy="1772513"/>
          </a:xfrm>
        </p:spPr>
        <p:txBody>
          <a:bodyPr anchor="ctr">
            <a:normAutofit/>
          </a:bodyPr>
          <a:lstStyle/>
          <a:p>
            <a:pPr>
              <a:lnSpc>
                <a:spcPct val="90000"/>
              </a:lnSpc>
            </a:pPr>
            <a:r>
              <a:rPr lang="en-US" sz="6100" dirty="0"/>
              <a:t>Data Pipeline Structure</a:t>
            </a:r>
          </a:p>
        </p:txBody>
      </p:sp>
      <p:cxnSp>
        <p:nvCxnSpPr>
          <p:cNvPr id="2059" name="Straight Connector 2058">
            <a:extLst>
              <a:ext uri="{FF2B5EF4-FFF2-40B4-BE49-F238E27FC236}">
                <a16:creationId xmlns:a16="http://schemas.microsoft.com/office/drawing/2014/main" id="{6108BD3D-CFD0-4A15-ACF6-EBC254CD7C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5" name="Content Placeholder 4">
            <a:extLst>
              <a:ext uri="{FF2B5EF4-FFF2-40B4-BE49-F238E27FC236}">
                <a16:creationId xmlns:a16="http://schemas.microsoft.com/office/drawing/2014/main" id="{845B89BF-4CBD-14D1-831B-D9255A7869AC}"/>
              </a:ext>
            </a:extLst>
          </p:cNvPr>
          <p:cNvSpPr>
            <a:spLocks noGrp="1"/>
          </p:cNvSpPr>
          <p:nvPr>
            <p:ph idx="1"/>
          </p:nvPr>
        </p:nvSpPr>
        <p:spPr>
          <a:xfrm>
            <a:off x="6324144" y="976158"/>
            <a:ext cx="5305527" cy="1772517"/>
          </a:xfrm>
        </p:spPr>
        <p:txBody>
          <a:bodyPr anchor="ctr">
            <a:normAutofit/>
          </a:bodyPr>
          <a:lstStyle/>
          <a:p>
            <a:r>
              <a:rPr lang="en-US" sz="2000" dirty="0"/>
              <a:t>Virtual Machine (VM): </a:t>
            </a:r>
          </a:p>
          <a:p>
            <a:r>
              <a:rPr lang="en-US" sz="2000" dirty="0"/>
              <a:t>	Emulation of computer system</a:t>
            </a:r>
          </a:p>
          <a:p>
            <a:endParaRPr lang="en-US" sz="2000" dirty="0"/>
          </a:p>
          <a:p>
            <a:r>
              <a:rPr lang="en-US" sz="2000" dirty="0"/>
              <a:t>Operating Software of VM is Ubuntu</a:t>
            </a:r>
          </a:p>
        </p:txBody>
      </p:sp>
      <p:cxnSp>
        <p:nvCxnSpPr>
          <p:cNvPr id="2061" name="Straight Connector 2060">
            <a:extLst>
              <a:ext uri="{FF2B5EF4-FFF2-40B4-BE49-F238E27FC236}">
                <a16:creationId xmlns:a16="http://schemas.microsoft.com/office/drawing/2014/main" id="{4105C5B1-BB24-4A5C-87B3-3B75CD2594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29074" y="2940693"/>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2052" name="Picture 4">
            <a:extLst>
              <a:ext uri="{FF2B5EF4-FFF2-40B4-BE49-F238E27FC236}">
                <a16:creationId xmlns:a16="http://schemas.microsoft.com/office/drawing/2014/main" id="{7D70B545-7953-E232-400F-7B1DCD1BF258}"/>
              </a:ext>
            </a:extLst>
          </p:cNvPr>
          <p:cNvPicPr>
            <a:picLocks noChangeAspect="1" noChangeArrowheads="1"/>
          </p:cNvPicPr>
          <p:nvPr/>
        </p:nvPicPr>
        <p:blipFill>
          <a:blip r:embed="rId5">
            <a:alphaModFix/>
            <a:extLst>
              <a:ext uri="{28A0092B-C50C-407E-A947-70E740481C1C}">
                <a14:useLocalDpi xmlns:a14="http://schemas.microsoft.com/office/drawing/2010/main" val="0"/>
              </a:ext>
            </a:extLst>
          </a:blip>
          <a:stretch>
            <a:fillRect/>
          </a:stretch>
        </p:blipFill>
        <p:spPr bwMode="auto">
          <a:xfrm>
            <a:off x="1684946" y="3121309"/>
            <a:ext cx="3066214" cy="3066214"/>
          </a:xfrm>
          <a:prstGeom prst="rect">
            <a:avLst/>
          </a:prstGeom>
          <a:noFill/>
          <a:extLst>
            <a:ext uri="{909E8E84-426E-40DD-AFC4-6F175D3DCCD1}">
              <a14:hiddenFill xmlns:a14="http://schemas.microsoft.com/office/drawing/2010/main">
                <a:solidFill>
                  <a:srgbClr val="FFFFFF"/>
                </a:solidFill>
              </a14:hiddenFill>
            </a:ext>
          </a:extLst>
        </p:spPr>
      </p:pic>
      <p:pic>
        <p:nvPicPr>
          <p:cNvPr id="2050" name="Picture 2" descr="Google Cloud Logo and symbol, meaning, history, PNG, brand">
            <a:extLst>
              <a:ext uri="{FF2B5EF4-FFF2-40B4-BE49-F238E27FC236}">
                <a16:creationId xmlns:a16="http://schemas.microsoft.com/office/drawing/2014/main" id="{B6399776-BCA2-CE87-AE2A-2A6881A61E0C}"/>
              </a:ext>
            </a:extLst>
          </p:cNvPr>
          <p:cNvPicPr>
            <a:picLocks noChangeAspect="1" noChangeArrowheads="1"/>
          </p:cNvPicPr>
          <p:nvPr/>
        </p:nvPicPr>
        <p:blipFill>
          <a:blip r:embed="rId6">
            <a:alphaModFix/>
            <a:extLst>
              <a:ext uri="{28A0092B-C50C-407E-A947-70E740481C1C}">
                <a14:useLocalDpi xmlns:a14="http://schemas.microsoft.com/office/drawing/2010/main" val="0"/>
              </a:ext>
            </a:extLst>
          </a:blip>
          <a:stretch>
            <a:fillRect/>
          </a:stretch>
        </p:blipFill>
        <p:spPr bwMode="auto">
          <a:xfrm>
            <a:off x="6113575" y="3121309"/>
            <a:ext cx="5451047" cy="3066214"/>
          </a:xfrm>
          <a:prstGeom prst="rect">
            <a:avLst/>
          </a:prstGeom>
          <a:noFill/>
          <a:extLst>
            <a:ext uri="{909E8E84-426E-40DD-AFC4-6F175D3DCCD1}">
              <a14:hiddenFill xmlns:a14="http://schemas.microsoft.com/office/drawing/2010/main">
                <a:solidFill>
                  <a:srgbClr val="FFFFFF"/>
                </a:solidFill>
              </a14:hiddenFill>
            </a:ext>
          </a:extLst>
        </p:spPr>
      </p:pic>
      <p:cxnSp>
        <p:nvCxnSpPr>
          <p:cNvPr id="2063" name="Straight Connector 2062">
            <a:extLst>
              <a:ext uri="{FF2B5EF4-FFF2-40B4-BE49-F238E27FC236}">
                <a16:creationId xmlns:a16="http://schemas.microsoft.com/office/drawing/2014/main" id="{DB2019E5-6C31-4640-A135-6BBA7FFCF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7" name="Audio 6">
            <a:hlinkClick r:id="" action="ppaction://media"/>
            <a:extLst>
              <a:ext uri="{FF2B5EF4-FFF2-40B4-BE49-F238E27FC236}">
                <a16:creationId xmlns:a16="http://schemas.microsoft.com/office/drawing/2014/main" id="{9F670E5F-6FDC-CEAB-22E8-E6A9BD271FF4}"/>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70483719"/>
      </p:ext>
    </p:extLst>
  </p:cSld>
  <p:clrMapOvr>
    <a:masterClrMapping/>
  </p:clrMapOvr>
  <mc:AlternateContent xmlns:mc="http://schemas.openxmlformats.org/markup-compatibility/2006">
    <mc:Choice xmlns:p14="http://schemas.microsoft.com/office/powerpoint/2010/main" Requires="p14">
      <p:transition spd="slow" p14:dur="2000" advTm="30056"/>
    </mc:Choice>
    <mc:Fallback>
      <p:transition spd="slow" advTm="3005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79" name="Rectangle 3078">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63C34A39-E66B-8136-F918-CD260A9D492B}"/>
              </a:ext>
            </a:extLst>
          </p:cNvPr>
          <p:cNvSpPr>
            <a:spLocks noGrp="1"/>
          </p:cNvSpPr>
          <p:nvPr>
            <p:ph type="title"/>
          </p:nvPr>
        </p:nvSpPr>
        <p:spPr>
          <a:xfrm>
            <a:off x="482600" y="902431"/>
            <a:ext cx="5613399" cy="1772513"/>
          </a:xfrm>
        </p:spPr>
        <p:txBody>
          <a:bodyPr anchor="ctr">
            <a:normAutofit fontScale="90000"/>
          </a:bodyPr>
          <a:lstStyle/>
          <a:p>
            <a:r>
              <a:rPr lang="en-US" dirty="0"/>
              <a:t>Data Processor</a:t>
            </a:r>
          </a:p>
        </p:txBody>
      </p:sp>
      <p:cxnSp>
        <p:nvCxnSpPr>
          <p:cNvPr id="3081" name="Straight Connector 3080">
            <a:extLst>
              <a:ext uri="{FF2B5EF4-FFF2-40B4-BE49-F238E27FC236}">
                <a16:creationId xmlns:a16="http://schemas.microsoft.com/office/drawing/2014/main" id="{F00AD4F8-E8E5-4783-B7A9-DBB6EF2611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 name="Content Placeholder 2">
            <a:extLst>
              <a:ext uri="{FF2B5EF4-FFF2-40B4-BE49-F238E27FC236}">
                <a16:creationId xmlns:a16="http://schemas.microsoft.com/office/drawing/2014/main" id="{7A089848-B540-81AF-2ACA-A0EE5AF18128}"/>
              </a:ext>
            </a:extLst>
          </p:cNvPr>
          <p:cNvSpPr>
            <a:spLocks noGrp="1"/>
          </p:cNvSpPr>
          <p:nvPr>
            <p:ph idx="1"/>
          </p:nvPr>
        </p:nvSpPr>
        <p:spPr>
          <a:xfrm>
            <a:off x="6096000" y="828700"/>
            <a:ext cx="5342213" cy="1919976"/>
          </a:xfrm>
        </p:spPr>
        <p:txBody>
          <a:bodyPr anchor="ctr">
            <a:normAutofit fontScale="92500" lnSpcReduction="20000"/>
          </a:bodyPr>
          <a:lstStyle/>
          <a:p>
            <a:r>
              <a:rPr lang="en-US" sz="2000" dirty="0"/>
              <a:t>Producer:</a:t>
            </a:r>
          </a:p>
          <a:p>
            <a:r>
              <a:rPr lang="en-US" sz="2000" dirty="0"/>
              <a:t>	API used to publish records to Kafka</a:t>
            </a:r>
          </a:p>
          <a:p>
            <a:r>
              <a:rPr lang="en-US" sz="2000" dirty="0"/>
              <a:t>Consumer:</a:t>
            </a:r>
          </a:p>
          <a:p>
            <a:pPr>
              <a:lnSpc>
                <a:spcPct val="110000"/>
              </a:lnSpc>
            </a:pPr>
            <a:r>
              <a:rPr lang="en-US" sz="2000" dirty="0"/>
              <a:t>	API used to process the records </a:t>
            </a:r>
          </a:p>
          <a:p>
            <a:pPr>
              <a:lnSpc>
                <a:spcPct val="110000"/>
              </a:lnSpc>
            </a:pPr>
            <a:r>
              <a:rPr lang="en-US" sz="2000" dirty="0"/>
              <a:t>	previously published to Kafka</a:t>
            </a:r>
          </a:p>
        </p:txBody>
      </p:sp>
      <p:cxnSp>
        <p:nvCxnSpPr>
          <p:cNvPr id="3083" name="Straight Connector 3082">
            <a:extLst>
              <a:ext uri="{FF2B5EF4-FFF2-40B4-BE49-F238E27FC236}">
                <a16:creationId xmlns:a16="http://schemas.microsoft.com/office/drawing/2014/main" id="{4105C5B1-BB24-4A5C-87B3-3B75CD2594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2940693"/>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3074" name="Picture 2" descr="CTO Cheat Sheet: Apache Kafka">
            <a:extLst>
              <a:ext uri="{FF2B5EF4-FFF2-40B4-BE49-F238E27FC236}">
                <a16:creationId xmlns:a16="http://schemas.microsoft.com/office/drawing/2014/main" id="{310A368B-C429-E53B-4B15-CEC83B0D578D}"/>
              </a:ext>
            </a:extLst>
          </p:cNvPr>
          <p:cNvPicPr>
            <a:picLocks noChangeAspect="1" noChangeArrowheads="1"/>
          </p:cNvPicPr>
          <p:nvPr/>
        </p:nvPicPr>
        <p:blipFill>
          <a:blip r:embed="rId5">
            <a:alphaModFix/>
            <a:extLst>
              <a:ext uri="{28A0092B-C50C-407E-A947-70E740481C1C}">
                <a14:useLocalDpi xmlns:a14="http://schemas.microsoft.com/office/drawing/2010/main" val="0"/>
              </a:ext>
            </a:extLst>
          </a:blip>
          <a:stretch>
            <a:fillRect/>
          </a:stretch>
        </p:blipFill>
        <p:spPr bwMode="auto">
          <a:xfrm>
            <a:off x="3295067" y="3108664"/>
            <a:ext cx="5520542" cy="3091504"/>
          </a:xfrm>
          <a:prstGeom prst="rect">
            <a:avLst/>
          </a:prstGeom>
          <a:noFill/>
          <a:extLst>
            <a:ext uri="{909E8E84-426E-40DD-AFC4-6F175D3DCCD1}">
              <a14:hiddenFill xmlns:a14="http://schemas.microsoft.com/office/drawing/2010/main">
                <a:solidFill>
                  <a:srgbClr val="FFFFFF"/>
                </a:solidFill>
              </a14:hiddenFill>
            </a:ext>
          </a:extLst>
        </p:spPr>
      </p:pic>
      <p:cxnSp>
        <p:nvCxnSpPr>
          <p:cNvPr id="3085" name="Straight Connector 3084">
            <a:extLst>
              <a:ext uri="{FF2B5EF4-FFF2-40B4-BE49-F238E27FC236}">
                <a16:creationId xmlns:a16="http://schemas.microsoft.com/office/drawing/2014/main" id="{30B47AB4-2CE5-448F-8623-C07F28D2C9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8" name="Audio 7">
            <a:hlinkClick r:id="" action="ppaction://media"/>
            <a:extLst>
              <a:ext uri="{FF2B5EF4-FFF2-40B4-BE49-F238E27FC236}">
                <a16:creationId xmlns:a16="http://schemas.microsoft.com/office/drawing/2014/main" id="{7FE3993C-BB09-92D3-2EBF-F6D65EBB493B}"/>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273273720"/>
      </p:ext>
    </p:extLst>
  </p:cSld>
  <p:clrMapOvr>
    <a:masterClrMapping/>
  </p:clrMapOvr>
  <mc:AlternateContent xmlns:mc="http://schemas.openxmlformats.org/markup-compatibility/2006">
    <mc:Choice xmlns:p14="http://schemas.microsoft.com/office/powerpoint/2010/main" Requires="p14">
      <p:transition spd="slow" p14:dur="2000" advTm="74081"/>
    </mc:Choice>
    <mc:Fallback>
      <p:transition spd="slow" advTm="7408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8"/>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5127" name="Rectangle 5126">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3C34A39-E66B-8136-F918-CD260A9D492B}"/>
              </a:ext>
            </a:extLst>
          </p:cNvPr>
          <p:cNvSpPr>
            <a:spLocks noGrp="1"/>
          </p:cNvSpPr>
          <p:nvPr>
            <p:ph type="title"/>
          </p:nvPr>
        </p:nvSpPr>
        <p:spPr>
          <a:xfrm>
            <a:off x="482601" y="976152"/>
            <a:ext cx="5613399" cy="1792549"/>
          </a:xfrm>
        </p:spPr>
        <p:txBody>
          <a:bodyPr anchor="ctr">
            <a:normAutofit/>
          </a:bodyPr>
          <a:lstStyle/>
          <a:p>
            <a:r>
              <a:rPr lang="en-US" dirty="0"/>
              <a:t>PostgreSQL</a:t>
            </a:r>
          </a:p>
        </p:txBody>
      </p:sp>
      <p:cxnSp>
        <p:nvCxnSpPr>
          <p:cNvPr id="5129" name="Straight Connector 5128">
            <a:extLst>
              <a:ext uri="{FF2B5EF4-FFF2-40B4-BE49-F238E27FC236}">
                <a16:creationId xmlns:a16="http://schemas.microsoft.com/office/drawing/2014/main" id="{6108BD3D-CFD0-4A15-ACF6-EBC254CD7C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 name="Content Placeholder 2">
            <a:extLst>
              <a:ext uri="{FF2B5EF4-FFF2-40B4-BE49-F238E27FC236}">
                <a16:creationId xmlns:a16="http://schemas.microsoft.com/office/drawing/2014/main" id="{7A089848-B540-81AF-2ACA-A0EE5AF18128}"/>
              </a:ext>
            </a:extLst>
          </p:cNvPr>
          <p:cNvSpPr>
            <a:spLocks noGrp="1"/>
          </p:cNvSpPr>
          <p:nvPr>
            <p:ph idx="1"/>
          </p:nvPr>
        </p:nvSpPr>
        <p:spPr>
          <a:xfrm>
            <a:off x="6324144" y="976158"/>
            <a:ext cx="5286168" cy="1792553"/>
          </a:xfrm>
        </p:spPr>
        <p:txBody>
          <a:bodyPr anchor="ctr">
            <a:normAutofit/>
          </a:bodyPr>
          <a:lstStyle/>
          <a:p>
            <a:r>
              <a:rPr lang="en-US" sz="2000" dirty="0"/>
              <a:t>What is it?</a:t>
            </a:r>
          </a:p>
          <a:p>
            <a:r>
              <a:rPr lang="en-US" sz="2000" dirty="0"/>
              <a:t>	A database system</a:t>
            </a:r>
          </a:p>
        </p:txBody>
      </p:sp>
      <p:cxnSp>
        <p:nvCxnSpPr>
          <p:cNvPr id="5131" name="Straight Connector 5130">
            <a:extLst>
              <a:ext uri="{FF2B5EF4-FFF2-40B4-BE49-F238E27FC236}">
                <a16:creationId xmlns:a16="http://schemas.microsoft.com/office/drawing/2014/main" id="{4105C5B1-BB24-4A5C-87B3-3B75CD2594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2940693"/>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5122" name="Picture 2" descr="Download PostgreSQL Logo in SVG Vector or PNG File Format - Logo.wine">
            <a:extLst>
              <a:ext uri="{FF2B5EF4-FFF2-40B4-BE49-F238E27FC236}">
                <a16:creationId xmlns:a16="http://schemas.microsoft.com/office/drawing/2014/main" id="{20D55941-BCCE-038F-43F6-0C3154B5FDBB}"/>
              </a:ext>
            </a:extLst>
          </p:cNvPr>
          <p:cNvPicPr>
            <a:picLocks noChangeAspect="1" noChangeArrowheads="1"/>
          </p:cNvPicPr>
          <p:nvPr/>
        </p:nvPicPr>
        <p:blipFill>
          <a:blip r:embed="rId5">
            <a:alphaModFix/>
            <a:extLst>
              <a:ext uri="{28A0092B-C50C-407E-A947-70E740481C1C}">
                <a14:useLocalDpi xmlns:a14="http://schemas.microsoft.com/office/drawing/2010/main" val="0"/>
              </a:ext>
            </a:extLst>
          </a:blip>
          <a:stretch>
            <a:fillRect/>
          </a:stretch>
        </p:blipFill>
        <p:spPr bwMode="auto">
          <a:xfrm>
            <a:off x="481007" y="3441594"/>
            <a:ext cx="3611880" cy="2407920"/>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a:extLst>
              <a:ext uri="{FF2B5EF4-FFF2-40B4-BE49-F238E27FC236}">
                <a16:creationId xmlns:a16="http://schemas.microsoft.com/office/drawing/2014/main" id="{DC11149B-AEE3-0544-3218-0663A0926BC0}"/>
              </a:ext>
            </a:extLst>
          </p:cNvPr>
          <p:cNvPicPr>
            <a:picLocks noChangeAspect="1"/>
          </p:cNvPicPr>
          <p:nvPr/>
        </p:nvPicPr>
        <p:blipFill>
          <a:blip r:embed="rId6">
            <a:alphaModFix/>
          </a:blip>
          <a:stretch>
            <a:fillRect/>
          </a:stretch>
        </p:blipFill>
        <p:spPr>
          <a:xfrm>
            <a:off x="4249399" y="3827604"/>
            <a:ext cx="3611880" cy="1635900"/>
          </a:xfrm>
          <a:prstGeom prst="rect">
            <a:avLst/>
          </a:prstGeom>
        </p:spPr>
      </p:pic>
      <p:pic>
        <p:nvPicPr>
          <p:cNvPr id="7" name="Picture 6">
            <a:extLst>
              <a:ext uri="{FF2B5EF4-FFF2-40B4-BE49-F238E27FC236}">
                <a16:creationId xmlns:a16="http://schemas.microsoft.com/office/drawing/2014/main" id="{6AB3DD51-7E6C-B237-0FB8-FF64C4278AE6}"/>
              </a:ext>
            </a:extLst>
          </p:cNvPr>
          <p:cNvPicPr>
            <a:picLocks noChangeAspect="1"/>
          </p:cNvPicPr>
          <p:nvPr/>
        </p:nvPicPr>
        <p:blipFill>
          <a:blip r:embed="rId7">
            <a:alphaModFix/>
          </a:blip>
          <a:stretch>
            <a:fillRect/>
          </a:stretch>
        </p:blipFill>
        <p:spPr>
          <a:xfrm>
            <a:off x="8017791" y="4057313"/>
            <a:ext cx="3611880" cy="1176483"/>
          </a:xfrm>
          <a:prstGeom prst="rect">
            <a:avLst/>
          </a:prstGeom>
        </p:spPr>
      </p:pic>
      <p:cxnSp>
        <p:nvCxnSpPr>
          <p:cNvPr id="5133" name="Straight Connector 5132">
            <a:extLst>
              <a:ext uri="{FF2B5EF4-FFF2-40B4-BE49-F238E27FC236}">
                <a16:creationId xmlns:a16="http://schemas.microsoft.com/office/drawing/2014/main" id="{DB2019E5-6C31-4640-A135-6BBA7FFCF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8" name="TextBox 7">
            <a:extLst>
              <a:ext uri="{FF2B5EF4-FFF2-40B4-BE49-F238E27FC236}">
                <a16:creationId xmlns:a16="http://schemas.microsoft.com/office/drawing/2014/main" id="{F6078548-617A-30EC-B628-9395C5C26810}"/>
              </a:ext>
            </a:extLst>
          </p:cNvPr>
          <p:cNvSpPr txBox="1"/>
          <p:nvPr/>
        </p:nvSpPr>
        <p:spPr>
          <a:xfrm>
            <a:off x="5047659" y="5664848"/>
            <a:ext cx="2015360" cy="369332"/>
          </a:xfrm>
          <a:prstGeom prst="rect">
            <a:avLst/>
          </a:prstGeom>
          <a:noFill/>
        </p:spPr>
        <p:txBody>
          <a:bodyPr wrap="none" rtlCol="0">
            <a:spAutoFit/>
          </a:bodyPr>
          <a:lstStyle/>
          <a:p>
            <a:r>
              <a:rPr lang="en-US" dirty="0"/>
              <a:t>Breadcrumb Table</a:t>
            </a:r>
          </a:p>
        </p:txBody>
      </p:sp>
      <p:sp>
        <p:nvSpPr>
          <p:cNvPr id="9" name="TextBox 8">
            <a:extLst>
              <a:ext uri="{FF2B5EF4-FFF2-40B4-BE49-F238E27FC236}">
                <a16:creationId xmlns:a16="http://schemas.microsoft.com/office/drawing/2014/main" id="{01BB677C-57AF-FFEE-48B2-E36B0074EF03}"/>
              </a:ext>
            </a:extLst>
          </p:cNvPr>
          <p:cNvSpPr txBox="1"/>
          <p:nvPr/>
        </p:nvSpPr>
        <p:spPr>
          <a:xfrm>
            <a:off x="9232062" y="5664848"/>
            <a:ext cx="1183337" cy="369332"/>
          </a:xfrm>
          <a:prstGeom prst="rect">
            <a:avLst/>
          </a:prstGeom>
          <a:noFill/>
        </p:spPr>
        <p:txBody>
          <a:bodyPr wrap="none" rtlCol="0">
            <a:spAutoFit/>
          </a:bodyPr>
          <a:lstStyle/>
          <a:p>
            <a:r>
              <a:rPr lang="en-US" dirty="0"/>
              <a:t>Trip Table</a:t>
            </a:r>
          </a:p>
        </p:txBody>
      </p:sp>
      <p:pic>
        <p:nvPicPr>
          <p:cNvPr id="11" name="Audio 10">
            <a:hlinkClick r:id="" action="ppaction://media"/>
            <a:extLst>
              <a:ext uri="{FF2B5EF4-FFF2-40B4-BE49-F238E27FC236}">
                <a16:creationId xmlns:a16="http://schemas.microsoft.com/office/drawing/2014/main" id="{ACD741B3-6BA7-7833-20A4-39B1BB1F9108}"/>
              </a:ext>
            </a:extLst>
          </p:cNvPr>
          <p:cNvPicPr>
            <a:picLocks noChangeAspect="1"/>
          </p:cNvPicPr>
          <p:nvPr>
            <a:audioFile r:link="rId2"/>
            <p:extLst>
              <p:ext uri="{DAA4B4D4-6D71-4841-9C94-3DE7FCFB9230}">
                <p14:media xmlns:p14="http://schemas.microsoft.com/office/powerpoint/2010/main" r:embed="rId1"/>
              </p:ext>
            </p:extLst>
          </p:nvPr>
        </p:nvPicPr>
        <p:blipFill>
          <a:blip r:embed="rId8"/>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330991904"/>
      </p:ext>
    </p:extLst>
  </p:cSld>
  <p:clrMapOvr>
    <a:masterClrMapping/>
  </p:clrMapOvr>
  <mc:AlternateContent xmlns:mc="http://schemas.openxmlformats.org/markup-compatibility/2006">
    <mc:Choice xmlns:p14="http://schemas.microsoft.com/office/powerpoint/2010/main" Requires="p14">
      <p:transition spd="slow" p14:dur="2000" advTm="78112"/>
    </mc:Choice>
    <mc:Fallback>
      <p:transition spd="slow" advTm="7811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1"/>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7228A16-F0BE-89D9-997A-3D4F45012BEF}"/>
              </a:ext>
            </a:extLst>
          </p:cNvPr>
          <p:cNvSpPr>
            <a:spLocks noGrp="1"/>
          </p:cNvSpPr>
          <p:nvPr>
            <p:ph type="title"/>
          </p:nvPr>
        </p:nvSpPr>
        <p:spPr>
          <a:xfrm>
            <a:off x="482600" y="491846"/>
            <a:ext cx="10634472" cy="2157984"/>
          </a:xfrm>
        </p:spPr>
        <p:txBody>
          <a:bodyPr/>
          <a:lstStyle/>
          <a:p>
            <a:r>
              <a:rPr lang="en-US" dirty="0"/>
              <a:t>Summary of Data</a:t>
            </a:r>
          </a:p>
        </p:txBody>
      </p:sp>
      <p:graphicFrame>
        <p:nvGraphicFramePr>
          <p:cNvPr id="4" name="Table 4">
            <a:extLst>
              <a:ext uri="{FF2B5EF4-FFF2-40B4-BE49-F238E27FC236}">
                <a16:creationId xmlns:a16="http://schemas.microsoft.com/office/drawing/2014/main" id="{CCDB4A06-8136-378A-B053-596005E89A69}"/>
              </a:ext>
            </a:extLst>
          </p:cNvPr>
          <p:cNvGraphicFramePr>
            <a:graphicFrameLocks noGrp="1"/>
          </p:cNvGraphicFramePr>
          <p:nvPr>
            <p:ph idx="1"/>
            <p:extLst>
              <p:ext uri="{D42A27DB-BD31-4B8C-83A1-F6EECF244321}">
                <p14:modId xmlns:p14="http://schemas.microsoft.com/office/powerpoint/2010/main" val="1009665746"/>
              </p:ext>
            </p:extLst>
          </p:nvPr>
        </p:nvGraphicFramePr>
        <p:xfrm>
          <a:off x="482600" y="3306763"/>
          <a:ext cx="10507664" cy="1381760"/>
        </p:xfrm>
        <a:graphic>
          <a:graphicData uri="http://schemas.openxmlformats.org/drawingml/2006/table">
            <a:tbl>
              <a:tblPr firstRow="1" bandRow="1">
                <a:tableStyleId>{F5AB1C69-6EDB-4FF4-983F-18BD219EF322}</a:tableStyleId>
              </a:tblPr>
              <a:tblGrid>
                <a:gridCol w="2626916">
                  <a:extLst>
                    <a:ext uri="{9D8B030D-6E8A-4147-A177-3AD203B41FA5}">
                      <a16:colId xmlns:a16="http://schemas.microsoft.com/office/drawing/2014/main" val="642898954"/>
                    </a:ext>
                  </a:extLst>
                </a:gridCol>
                <a:gridCol w="2626916">
                  <a:extLst>
                    <a:ext uri="{9D8B030D-6E8A-4147-A177-3AD203B41FA5}">
                      <a16:colId xmlns:a16="http://schemas.microsoft.com/office/drawing/2014/main" val="4004257851"/>
                    </a:ext>
                  </a:extLst>
                </a:gridCol>
                <a:gridCol w="2626916">
                  <a:extLst>
                    <a:ext uri="{9D8B030D-6E8A-4147-A177-3AD203B41FA5}">
                      <a16:colId xmlns:a16="http://schemas.microsoft.com/office/drawing/2014/main" val="3583363678"/>
                    </a:ext>
                  </a:extLst>
                </a:gridCol>
                <a:gridCol w="2626916">
                  <a:extLst>
                    <a:ext uri="{9D8B030D-6E8A-4147-A177-3AD203B41FA5}">
                      <a16:colId xmlns:a16="http://schemas.microsoft.com/office/drawing/2014/main" val="2081163018"/>
                    </a:ext>
                  </a:extLst>
                </a:gridCol>
              </a:tblGrid>
              <a:tr h="370840">
                <a:tc>
                  <a:txBody>
                    <a:bodyPr/>
                    <a:lstStyle/>
                    <a:p>
                      <a:pPr algn="ctr"/>
                      <a:endParaRPr lang="en-US" dirty="0"/>
                    </a:p>
                  </a:txBody>
                  <a:tcPr/>
                </a:tc>
                <a:tc>
                  <a:txBody>
                    <a:bodyPr/>
                    <a:lstStyle/>
                    <a:p>
                      <a:pPr algn="ctr"/>
                      <a:r>
                        <a:rPr lang="en-US" dirty="0"/>
                        <a:t>Weekdays</a:t>
                      </a:r>
                    </a:p>
                  </a:txBody>
                  <a:tcPr/>
                </a:tc>
                <a:tc>
                  <a:txBody>
                    <a:bodyPr/>
                    <a:lstStyle/>
                    <a:p>
                      <a:pPr algn="ctr"/>
                      <a:r>
                        <a:rPr lang="en-US" dirty="0"/>
                        <a:t>Saturday</a:t>
                      </a:r>
                    </a:p>
                  </a:txBody>
                  <a:tcPr/>
                </a:tc>
                <a:tc>
                  <a:txBody>
                    <a:bodyPr/>
                    <a:lstStyle/>
                    <a:p>
                      <a:pPr algn="ctr"/>
                      <a:r>
                        <a:rPr lang="en-US" dirty="0"/>
                        <a:t>Sunday</a:t>
                      </a:r>
                    </a:p>
                  </a:txBody>
                  <a:tcPr/>
                </a:tc>
                <a:extLst>
                  <a:ext uri="{0D108BD9-81ED-4DB2-BD59-A6C34878D82A}">
                    <a16:rowId xmlns:a16="http://schemas.microsoft.com/office/drawing/2014/main" val="1044286837"/>
                  </a:ext>
                </a:extLst>
              </a:tr>
              <a:tr h="370840">
                <a:tc>
                  <a:txBody>
                    <a:bodyPr/>
                    <a:lstStyle/>
                    <a:p>
                      <a:pPr algn="ctr"/>
                      <a:r>
                        <a:rPr lang="en-US" dirty="0"/>
                        <a:t>Average # of records</a:t>
                      </a:r>
                    </a:p>
                  </a:txBody>
                  <a:tcPr/>
                </a:tc>
                <a:tc>
                  <a:txBody>
                    <a:bodyPr/>
                    <a:lstStyle/>
                    <a:p>
                      <a:pPr algn="ctr"/>
                      <a:r>
                        <a:rPr lang="en-US" dirty="0"/>
                        <a:t>375,000</a:t>
                      </a:r>
                    </a:p>
                  </a:txBody>
                  <a:tcPr/>
                </a:tc>
                <a:tc>
                  <a:txBody>
                    <a:bodyPr/>
                    <a:lstStyle/>
                    <a:p>
                      <a:pPr algn="ctr"/>
                      <a:r>
                        <a:rPr lang="en-US" dirty="0"/>
                        <a:t>180,200</a:t>
                      </a:r>
                    </a:p>
                  </a:txBody>
                  <a:tcPr/>
                </a:tc>
                <a:tc>
                  <a:txBody>
                    <a:bodyPr/>
                    <a:lstStyle/>
                    <a:p>
                      <a:pPr algn="ctr"/>
                      <a:r>
                        <a:rPr lang="en-US" dirty="0"/>
                        <a:t>134,200</a:t>
                      </a:r>
                    </a:p>
                  </a:txBody>
                  <a:tcPr/>
                </a:tc>
                <a:extLst>
                  <a:ext uri="{0D108BD9-81ED-4DB2-BD59-A6C34878D82A}">
                    <a16:rowId xmlns:a16="http://schemas.microsoft.com/office/drawing/2014/main" val="3205987571"/>
                  </a:ext>
                </a:extLst>
              </a:tr>
              <a:tr h="370840">
                <a:tc>
                  <a:txBody>
                    <a:bodyPr/>
                    <a:lstStyle/>
                    <a:p>
                      <a:pPr algn="ctr"/>
                      <a:r>
                        <a:rPr lang="en-US" dirty="0"/>
                        <a:t>Average # of </a:t>
                      </a:r>
                    </a:p>
                    <a:p>
                      <a:pPr algn="ctr"/>
                      <a:r>
                        <a:rPr lang="en-US" dirty="0"/>
                        <a:t>accepted records</a:t>
                      </a:r>
                    </a:p>
                  </a:txBody>
                  <a:tcPr/>
                </a:tc>
                <a:tc>
                  <a:txBody>
                    <a:bodyPr/>
                    <a:lstStyle/>
                    <a:p>
                      <a:pPr marL="0" marR="0" lvl="0" indent="0" algn="ctr" defTabSz="914400" rtl="0" eaLnBrk="1" fontAlgn="auto" latinLnBrk="0" hangingPunct="1">
                        <a:lnSpc>
                          <a:spcPct val="100000"/>
                        </a:lnSpc>
                        <a:spcBef>
                          <a:spcPts val="0"/>
                        </a:spcBef>
                        <a:spcAft>
                          <a:spcPts val="0"/>
                        </a:spcAft>
                        <a:buClrTx/>
                        <a:buSzTx/>
                        <a:buFontTx/>
                        <a:buNone/>
                        <a:tabLst/>
                        <a:defRPr/>
                      </a:pPr>
                      <a:r>
                        <a:rPr lang="en-US" dirty="0"/>
                        <a:t>360,000</a:t>
                      </a:r>
                    </a:p>
                    <a:p>
                      <a:pPr algn="ctr"/>
                      <a:endParaRPr lang="en-US" dirty="0"/>
                    </a:p>
                  </a:txBody>
                  <a:tcPr/>
                </a:tc>
                <a:tc>
                  <a:txBody>
                    <a:bodyPr/>
                    <a:lstStyle/>
                    <a:p>
                      <a:pPr algn="ctr"/>
                      <a:r>
                        <a:rPr lang="en-US" dirty="0"/>
                        <a:t>175,000</a:t>
                      </a:r>
                    </a:p>
                  </a:txBody>
                  <a:tcPr/>
                </a:tc>
                <a:tc>
                  <a:txBody>
                    <a:bodyPr/>
                    <a:lstStyle/>
                    <a:p>
                      <a:pPr algn="ctr"/>
                      <a:r>
                        <a:rPr lang="en-US" dirty="0"/>
                        <a:t>132,750</a:t>
                      </a:r>
                    </a:p>
                  </a:txBody>
                  <a:tcPr/>
                </a:tc>
                <a:extLst>
                  <a:ext uri="{0D108BD9-81ED-4DB2-BD59-A6C34878D82A}">
                    <a16:rowId xmlns:a16="http://schemas.microsoft.com/office/drawing/2014/main" val="169142183"/>
                  </a:ext>
                </a:extLst>
              </a:tr>
            </a:tbl>
          </a:graphicData>
        </a:graphic>
      </p:graphicFrame>
      <p:pic>
        <p:nvPicPr>
          <p:cNvPr id="9" name="Audio 8">
            <a:hlinkClick r:id="" action="ppaction://media"/>
            <a:extLst>
              <a:ext uri="{FF2B5EF4-FFF2-40B4-BE49-F238E27FC236}">
                <a16:creationId xmlns:a16="http://schemas.microsoft.com/office/drawing/2014/main" id="{777C62A8-3DF8-263B-10E6-AA9B31C91C30}"/>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518304614"/>
      </p:ext>
    </p:extLst>
  </p:cSld>
  <p:clrMapOvr>
    <a:masterClrMapping/>
  </p:clrMapOvr>
  <mc:AlternateContent xmlns:mc="http://schemas.openxmlformats.org/markup-compatibility/2006">
    <mc:Choice xmlns:p14="http://schemas.microsoft.com/office/powerpoint/2010/main" Requires="p14">
      <p:transition spd="slow" p14:dur="2000" advTm="36418"/>
    </mc:Choice>
    <mc:Fallback>
      <p:transition spd="slow" advTm="36418"/>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9"/>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1A116F-DB3B-AF62-DA31-2CE42029620C}"/>
              </a:ext>
            </a:extLst>
          </p:cNvPr>
          <p:cNvSpPr>
            <a:spLocks noGrp="1"/>
          </p:cNvSpPr>
          <p:nvPr>
            <p:ph type="title"/>
          </p:nvPr>
        </p:nvSpPr>
        <p:spPr>
          <a:xfrm>
            <a:off x="482601" y="976152"/>
            <a:ext cx="5613399" cy="1772513"/>
          </a:xfrm>
        </p:spPr>
        <p:txBody>
          <a:bodyPr anchor="ctr">
            <a:normAutofit/>
          </a:bodyPr>
          <a:lstStyle/>
          <a:p>
            <a:r>
              <a:rPr lang="en-US" dirty="0"/>
              <a:t>Visual A</a:t>
            </a:r>
          </a:p>
        </p:txBody>
      </p:sp>
      <p:cxnSp>
        <p:nvCxnSpPr>
          <p:cNvPr id="23" name="Straight Connector 22">
            <a:extLst>
              <a:ext uri="{FF2B5EF4-FFF2-40B4-BE49-F238E27FC236}">
                <a16:creationId xmlns:a16="http://schemas.microsoft.com/office/drawing/2014/main" id="{F00AD4F8-E8E5-4783-B7A9-DBB6EF2611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 name="Content Placeholder 2">
            <a:extLst>
              <a:ext uri="{FF2B5EF4-FFF2-40B4-BE49-F238E27FC236}">
                <a16:creationId xmlns:a16="http://schemas.microsoft.com/office/drawing/2014/main" id="{785B74D7-5D6E-0EEC-2477-71A112EBC161}"/>
              </a:ext>
            </a:extLst>
          </p:cNvPr>
          <p:cNvSpPr>
            <a:spLocks noGrp="1"/>
          </p:cNvSpPr>
          <p:nvPr>
            <p:ph idx="1"/>
          </p:nvPr>
        </p:nvSpPr>
        <p:spPr>
          <a:xfrm>
            <a:off x="5824816" y="717174"/>
            <a:ext cx="5613398" cy="1996200"/>
          </a:xfrm>
        </p:spPr>
        <p:txBody>
          <a:bodyPr anchor="ctr">
            <a:normAutofit/>
          </a:bodyPr>
          <a:lstStyle/>
          <a:p>
            <a:r>
              <a:rPr lang="en-US" sz="1600" dirty="0"/>
              <a:t>SELECT longitude, latitude, speed FROM breadcrumb WHERE DATE(</a:t>
            </a:r>
            <a:r>
              <a:rPr lang="en-US" sz="1600" dirty="0" err="1"/>
              <a:t>tstamp</a:t>
            </a:r>
            <a:r>
              <a:rPr lang="en-US" sz="1600" dirty="0"/>
              <a:t>) = '2020-10-28' AND (EXTRACT(hour FROM </a:t>
            </a:r>
            <a:r>
              <a:rPr lang="en-US" sz="1600" dirty="0" err="1"/>
              <a:t>tstamp</a:t>
            </a:r>
            <a:r>
              <a:rPr lang="en-US" sz="1600" dirty="0"/>
              <a:t>) &gt;= 12 AND EXTRACT(hour FROM </a:t>
            </a:r>
            <a:r>
              <a:rPr lang="en-US" sz="1600" dirty="0" err="1"/>
              <a:t>tstamp</a:t>
            </a:r>
            <a:r>
              <a:rPr lang="en-US" sz="1600" dirty="0"/>
              <a:t>) &lt;= 20) AND (longitude &gt;= -122.576979 AND longitude &lt;= -122.569501) AND (latitude &gt;= 45.606989 AND latitude &lt;= 45.610794)</a:t>
            </a:r>
          </a:p>
        </p:txBody>
      </p:sp>
      <p:cxnSp>
        <p:nvCxnSpPr>
          <p:cNvPr id="25" name="Straight Connector 24">
            <a:extLst>
              <a:ext uri="{FF2B5EF4-FFF2-40B4-BE49-F238E27FC236}">
                <a16:creationId xmlns:a16="http://schemas.microsoft.com/office/drawing/2014/main" id="{4105C5B1-BB24-4A5C-87B3-3B75CD2594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2940693"/>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8" name="Picture 7">
            <a:extLst>
              <a:ext uri="{FF2B5EF4-FFF2-40B4-BE49-F238E27FC236}">
                <a16:creationId xmlns:a16="http://schemas.microsoft.com/office/drawing/2014/main" id="{B6233F3D-6A27-C80E-FF29-EA83B9DC81AB}"/>
              </a:ext>
            </a:extLst>
          </p:cNvPr>
          <p:cNvPicPr>
            <a:picLocks noChangeAspect="1"/>
          </p:cNvPicPr>
          <p:nvPr/>
        </p:nvPicPr>
        <p:blipFill>
          <a:blip r:embed="rId5">
            <a:alphaModFix/>
          </a:blip>
          <a:stretch>
            <a:fillRect/>
          </a:stretch>
        </p:blipFill>
        <p:spPr>
          <a:xfrm>
            <a:off x="3111049" y="3108664"/>
            <a:ext cx="5888579" cy="3091504"/>
          </a:xfrm>
          <a:prstGeom prst="rect">
            <a:avLst/>
          </a:prstGeom>
        </p:spPr>
      </p:pic>
      <p:cxnSp>
        <p:nvCxnSpPr>
          <p:cNvPr id="27" name="Straight Connector 26">
            <a:extLst>
              <a:ext uri="{FF2B5EF4-FFF2-40B4-BE49-F238E27FC236}">
                <a16:creationId xmlns:a16="http://schemas.microsoft.com/office/drawing/2014/main" id="{30B47AB4-2CE5-448F-8623-C07F28D2C9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13" name="TextBox 12">
            <a:extLst>
              <a:ext uri="{FF2B5EF4-FFF2-40B4-BE49-F238E27FC236}">
                <a16:creationId xmlns:a16="http://schemas.microsoft.com/office/drawing/2014/main" id="{D72B37DD-619B-2242-03B2-0A1F07E4AF69}"/>
              </a:ext>
            </a:extLst>
          </p:cNvPr>
          <p:cNvSpPr txBox="1"/>
          <p:nvPr/>
        </p:nvSpPr>
        <p:spPr>
          <a:xfrm>
            <a:off x="3412540" y="6423356"/>
            <a:ext cx="5366920" cy="369332"/>
          </a:xfrm>
          <a:prstGeom prst="rect">
            <a:avLst/>
          </a:prstGeom>
          <a:noFill/>
        </p:spPr>
        <p:txBody>
          <a:bodyPr wrap="square" rtlCol="0">
            <a:spAutoFit/>
          </a:bodyPr>
          <a:lstStyle/>
          <a:p>
            <a:r>
              <a:rPr lang="en-US" dirty="0"/>
              <a:t>Portion of Highway 14 On Wednesday 28OCT2020</a:t>
            </a:r>
          </a:p>
        </p:txBody>
      </p:sp>
      <p:pic>
        <p:nvPicPr>
          <p:cNvPr id="18" name="Audio 17">
            <a:hlinkClick r:id="" action="ppaction://media"/>
            <a:extLst>
              <a:ext uri="{FF2B5EF4-FFF2-40B4-BE49-F238E27FC236}">
                <a16:creationId xmlns:a16="http://schemas.microsoft.com/office/drawing/2014/main" id="{025B7B0F-4AA3-38E6-759C-E101142792E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431189338"/>
      </p:ext>
    </p:extLst>
  </p:cSld>
  <p:clrMapOvr>
    <a:masterClrMapping/>
  </p:clrMapOvr>
  <mc:AlternateContent xmlns:mc="http://schemas.openxmlformats.org/markup-compatibility/2006">
    <mc:Choice xmlns:p14="http://schemas.microsoft.com/office/powerpoint/2010/main" Requires="p14">
      <p:transition spd="slow" p14:dur="2000" advTm="36836"/>
    </mc:Choice>
    <mc:Fallback>
      <p:transition spd="slow" advTm="36836"/>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8"/>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8"/>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8D1A116F-DB3B-AF62-DA31-2CE42029620C}"/>
              </a:ext>
            </a:extLst>
          </p:cNvPr>
          <p:cNvSpPr>
            <a:spLocks noGrp="1"/>
          </p:cNvSpPr>
          <p:nvPr>
            <p:ph type="title"/>
          </p:nvPr>
        </p:nvSpPr>
        <p:spPr>
          <a:xfrm>
            <a:off x="482601" y="976152"/>
            <a:ext cx="5613399" cy="1772513"/>
          </a:xfrm>
        </p:spPr>
        <p:txBody>
          <a:bodyPr anchor="ctr">
            <a:normAutofit/>
          </a:bodyPr>
          <a:lstStyle/>
          <a:p>
            <a:r>
              <a:rPr lang="en-US" dirty="0"/>
              <a:t>Visual B</a:t>
            </a:r>
          </a:p>
        </p:txBody>
      </p:sp>
      <p:cxnSp>
        <p:nvCxnSpPr>
          <p:cNvPr id="23" name="Straight Connector 22">
            <a:extLst>
              <a:ext uri="{FF2B5EF4-FFF2-40B4-BE49-F238E27FC236}">
                <a16:creationId xmlns:a16="http://schemas.microsoft.com/office/drawing/2014/main" id="{F00AD4F8-E8E5-4783-B7A9-DBB6EF2611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5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3" name="Content Placeholder 2">
            <a:extLst>
              <a:ext uri="{FF2B5EF4-FFF2-40B4-BE49-F238E27FC236}">
                <a16:creationId xmlns:a16="http://schemas.microsoft.com/office/drawing/2014/main" id="{785B74D7-5D6E-0EEC-2477-71A112EBC161}"/>
              </a:ext>
            </a:extLst>
          </p:cNvPr>
          <p:cNvSpPr>
            <a:spLocks noGrp="1"/>
          </p:cNvSpPr>
          <p:nvPr>
            <p:ph idx="1"/>
          </p:nvPr>
        </p:nvSpPr>
        <p:spPr>
          <a:xfrm>
            <a:off x="5824816" y="717174"/>
            <a:ext cx="5613398" cy="1996200"/>
          </a:xfrm>
        </p:spPr>
        <p:txBody>
          <a:bodyPr anchor="ctr">
            <a:normAutofit/>
          </a:bodyPr>
          <a:lstStyle/>
          <a:p>
            <a:r>
              <a:rPr lang="en-US" sz="1600" dirty="0"/>
              <a:t>SELECT longitude, latitude, speed FROM breadcrumb WHERE DATE(</a:t>
            </a:r>
            <a:r>
              <a:rPr lang="en-US" sz="1600" dirty="0" err="1"/>
              <a:t>tstamp</a:t>
            </a:r>
            <a:r>
              <a:rPr lang="en-US" sz="1600" dirty="0"/>
              <a:t>) = '2020-10-25' AND (EXTRACT(hour FROM </a:t>
            </a:r>
            <a:r>
              <a:rPr lang="en-US" sz="1600" dirty="0" err="1"/>
              <a:t>tstamp</a:t>
            </a:r>
            <a:r>
              <a:rPr lang="en-US" sz="1600" dirty="0"/>
              <a:t>) &gt;= 12 AND EXTRACT(hour FROM </a:t>
            </a:r>
            <a:r>
              <a:rPr lang="en-US" sz="1600" dirty="0" err="1"/>
              <a:t>tstamp</a:t>
            </a:r>
            <a:r>
              <a:rPr lang="en-US" sz="1600" dirty="0"/>
              <a:t>) &lt;= 20) AND (longitude &gt;= -122.576979 AND longitude &lt;= -122.569501) AND (latitude &gt;= 45.606989 AND latitude &lt;= 45.610794)</a:t>
            </a:r>
          </a:p>
        </p:txBody>
      </p:sp>
      <p:cxnSp>
        <p:nvCxnSpPr>
          <p:cNvPr id="25" name="Straight Connector 24">
            <a:extLst>
              <a:ext uri="{FF2B5EF4-FFF2-40B4-BE49-F238E27FC236}">
                <a16:creationId xmlns:a16="http://schemas.microsoft.com/office/drawing/2014/main" id="{4105C5B1-BB24-4A5C-87B3-3B75CD2594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2940693"/>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cxnSp>
        <p:nvCxnSpPr>
          <p:cNvPr id="27" name="Straight Connector 26">
            <a:extLst>
              <a:ext uri="{FF2B5EF4-FFF2-40B4-BE49-F238E27FC236}">
                <a16:creationId xmlns:a16="http://schemas.microsoft.com/office/drawing/2014/main" id="{30B47AB4-2CE5-448F-8623-C07F28D2C9B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38"/>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9" name="Picture 8">
            <a:extLst>
              <a:ext uri="{FF2B5EF4-FFF2-40B4-BE49-F238E27FC236}">
                <a16:creationId xmlns:a16="http://schemas.microsoft.com/office/drawing/2014/main" id="{E8887181-C9A0-BBD3-D03E-70A242944344}"/>
              </a:ext>
            </a:extLst>
          </p:cNvPr>
          <p:cNvPicPr>
            <a:picLocks noChangeAspect="1"/>
          </p:cNvPicPr>
          <p:nvPr/>
        </p:nvPicPr>
        <p:blipFill>
          <a:blip r:embed="rId5">
            <a:alphaModFix/>
          </a:blip>
          <a:stretch>
            <a:fillRect/>
          </a:stretch>
        </p:blipFill>
        <p:spPr>
          <a:xfrm>
            <a:off x="3308350" y="3108664"/>
            <a:ext cx="5698626" cy="3091504"/>
          </a:xfrm>
          <a:prstGeom prst="rect">
            <a:avLst/>
          </a:prstGeom>
        </p:spPr>
      </p:pic>
      <p:sp>
        <p:nvSpPr>
          <p:cNvPr id="10" name="TextBox 9">
            <a:extLst>
              <a:ext uri="{FF2B5EF4-FFF2-40B4-BE49-F238E27FC236}">
                <a16:creationId xmlns:a16="http://schemas.microsoft.com/office/drawing/2014/main" id="{7CD199D0-4CE9-20BE-92D0-DF507799C1B2}"/>
              </a:ext>
            </a:extLst>
          </p:cNvPr>
          <p:cNvSpPr txBox="1"/>
          <p:nvPr/>
        </p:nvSpPr>
        <p:spPr>
          <a:xfrm>
            <a:off x="3604742" y="6431911"/>
            <a:ext cx="4902785" cy="369332"/>
          </a:xfrm>
          <a:prstGeom prst="rect">
            <a:avLst/>
          </a:prstGeom>
          <a:noFill/>
        </p:spPr>
        <p:txBody>
          <a:bodyPr wrap="square" rtlCol="0">
            <a:spAutoFit/>
          </a:bodyPr>
          <a:lstStyle/>
          <a:p>
            <a:r>
              <a:rPr lang="en-US" dirty="0"/>
              <a:t>Portion of Highway 14 On Sunday 25OCT2020</a:t>
            </a:r>
          </a:p>
        </p:txBody>
      </p:sp>
      <p:pic>
        <p:nvPicPr>
          <p:cNvPr id="5" name="Audio 4">
            <a:hlinkClick r:id="" action="ppaction://media"/>
            <a:extLst>
              <a:ext uri="{FF2B5EF4-FFF2-40B4-BE49-F238E27FC236}">
                <a16:creationId xmlns:a16="http://schemas.microsoft.com/office/drawing/2014/main" id="{A723178F-6980-BA33-60AA-89ECEF2DA3A0}"/>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39153571"/>
      </p:ext>
    </p:extLst>
  </p:cSld>
  <p:clrMapOvr>
    <a:masterClrMapping/>
  </p:clrMapOvr>
  <mc:AlternateContent xmlns:mc="http://schemas.openxmlformats.org/markup-compatibility/2006">
    <mc:Choice xmlns:p14="http://schemas.microsoft.com/office/powerpoint/2010/main" Requires="p14">
      <p:transition spd="slow" p14:dur="2000" advTm="17085"/>
    </mc:Choice>
    <mc:Fallback>
      <p:transition spd="slow" advTm="1708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5"/>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5"/>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92B0CFF1-78D7-4A83-A95E-71F9E383162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1"/>
            <a:ext cx="12192000" cy="6858001"/>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cxnSp>
        <p:nvCxnSpPr>
          <p:cNvPr id="23" name="Straight Connector 22">
            <a:extLst>
              <a:ext uri="{FF2B5EF4-FFF2-40B4-BE49-F238E27FC236}">
                <a16:creationId xmlns:a16="http://schemas.microsoft.com/office/drawing/2014/main" id="{DB2019E5-6C31-4640-A135-6BBA7FFCF694}"/>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489862"/>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pic>
        <p:nvPicPr>
          <p:cNvPr id="11" name="Picture 10">
            <a:extLst>
              <a:ext uri="{FF2B5EF4-FFF2-40B4-BE49-F238E27FC236}">
                <a16:creationId xmlns:a16="http://schemas.microsoft.com/office/drawing/2014/main" id="{A0C20665-4B8B-44D0-D62E-636E22D96766}"/>
              </a:ext>
            </a:extLst>
          </p:cNvPr>
          <p:cNvPicPr>
            <a:picLocks noChangeAspect="1"/>
          </p:cNvPicPr>
          <p:nvPr/>
        </p:nvPicPr>
        <p:blipFill>
          <a:blip r:embed="rId5">
            <a:alphaModFix/>
          </a:blip>
          <a:stretch>
            <a:fillRect/>
          </a:stretch>
        </p:blipFill>
        <p:spPr>
          <a:xfrm>
            <a:off x="482599" y="716940"/>
            <a:ext cx="5472372" cy="2968760"/>
          </a:xfrm>
          <a:prstGeom prst="rect">
            <a:avLst/>
          </a:prstGeom>
        </p:spPr>
      </p:pic>
      <p:pic>
        <p:nvPicPr>
          <p:cNvPr id="8" name="Picture 7">
            <a:extLst>
              <a:ext uri="{FF2B5EF4-FFF2-40B4-BE49-F238E27FC236}">
                <a16:creationId xmlns:a16="http://schemas.microsoft.com/office/drawing/2014/main" id="{B6233F3D-6A27-C80E-FF29-EA83B9DC81AB}"/>
              </a:ext>
            </a:extLst>
          </p:cNvPr>
          <p:cNvPicPr>
            <a:picLocks noChangeAspect="1"/>
          </p:cNvPicPr>
          <p:nvPr/>
        </p:nvPicPr>
        <p:blipFill>
          <a:blip r:embed="rId6">
            <a:alphaModFix/>
          </a:blip>
          <a:stretch>
            <a:fillRect/>
          </a:stretch>
        </p:blipFill>
        <p:spPr>
          <a:xfrm>
            <a:off x="6157297" y="764822"/>
            <a:ext cx="5472373" cy="2872995"/>
          </a:xfrm>
          <a:prstGeom prst="rect">
            <a:avLst/>
          </a:prstGeom>
        </p:spPr>
      </p:pic>
      <p:cxnSp>
        <p:nvCxnSpPr>
          <p:cNvPr id="25" name="Straight Connector 24">
            <a:extLst>
              <a:ext uri="{FF2B5EF4-FFF2-40B4-BE49-F238E27FC236}">
                <a16:creationId xmlns:a16="http://schemas.microsoft.com/office/drawing/2014/main" id="{4105C5B1-BB24-4A5C-87B3-3B75CD25942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3917307"/>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7" name="Content Placeholder 6">
            <a:extLst>
              <a:ext uri="{FF2B5EF4-FFF2-40B4-BE49-F238E27FC236}">
                <a16:creationId xmlns:a16="http://schemas.microsoft.com/office/drawing/2014/main" id="{87038B08-5211-8B50-1459-579E2E12C599}"/>
              </a:ext>
            </a:extLst>
          </p:cNvPr>
          <p:cNvSpPr>
            <a:spLocks noGrp="1"/>
          </p:cNvSpPr>
          <p:nvPr>
            <p:ph idx="1"/>
          </p:nvPr>
        </p:nvSpPr>
        <p:spPr>
          <a:xfrm>
            <a:off x="1968510" y="4024860"/>
            <a:ext cx="2500550" cy="1772517"/>
          </a:xfrm>
        </p:spPr>
        <p:txBody>
          <a:bodyPr anchor="ctr">
            <a:normAutofit/>
          </a:bodyPr>
          <a:lstStyle/>
          <a:p>
            <a:pPr algn="ctr"/>
            <a:r>
              <a:rPr lang="en-US" sz="2000" dirty="0"/>
              <a:t>Sunday </a:t>
            </a:r>
          </a:p>
          <a:p>
            <a:pPr algn="ctr"/>
            <a:r>
              <a:rPr lang="en-US" sz="2000" dirty="0"/>
              <a:t>25OCT2020</a:t>
            </a:r>
          </a:p>
        </p:txBody>
      </p:sp>
      <p:cxnSp>
        <p:nvCxnSpPr>
          <p:cNvPr id="27" name="Straight Connector 26">
            <a:extLst>
              <a:ext uri="{FF2B5EF4-FFF2-40B4-BE49-F238E27FC236}">
                <a16:creationId xmlns:a16="http://schemas.microsoft.com/office/drawing/2014/main" id="{6108BD3D-CFD0-4A15-ACF6-EBC254CD7CF1}"/>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82600" y="6368145"/>
            <a:ext cx="11147071" cy="0"/>
          </a:xfrm>
          <a:prstGeom prst="line">
            <a:avLst/>
          </a:prstGeom>
          <a:ln w="28575">
            <a:solidFill>
              <a:schemeClr val="tx1"/>
            </a:solidFill>
          </a:ln>
        </p:spPr>
        <p:style>
          <a:lnRef idx="1">
            <a:schemeClr val="dk1"/>
          </a:lnRef>
          <a:fillRef idx="0">
            <a:schemeClr val="dk1"/>
          </a:fillRef>
          <a:effectRef idx="0">
            <a:schemeClr val="dk1"/>
          </a:effectRef>
          <a:fontRef idx="minor">
            <a:schemeClr val="tx1"/>
          </a:fontRef>
        </p:style>
      </p:cxnSp>
      <p:sp>
        <p:nvSpPr>
          <p:cNvPr id="20" name="Content Placeholder 6">
            <a:extLst>
              <a:ext uri="{FF2B5EF4-FFF2-40B4-BE49-F238E27FC236}">
                <a16:creationId xmlns:a16="http://schemas.microsoft.com/office/drawing/2014/main" id="{0C33430C-F2CE-62D1-0D3F-5AF1EB6619DA}"/>
              </a:ext>
            </a:extLst>
          </p:cNvPr>
          <p:cNvSpPr txBox="1">
            <a:spLocks/>
          </p:cNvSpPr>
          <p:nvPr/>
        </p:nvSpPr>
        <p:spPr>
          <a:xfrm>
            <a:off x="7643208" y="4024860"/>
            <a:ext cx="2500550" cy="1772517"/>
          </a:xfrm>
          <a:prstGeom prst="rect">
            <a:avLst/>
          </a:prstGeom>
        </p:spPr>
        <p:txBody>
          <a:bodyPr vert="horz" lIns="91440" tIns="45720" rIns="91440" bIns="45720" rtlCol="0" anchor="ctr">
            <a:normAutofit/>
          </a:bodyPr>
          <a:lstStyle>
            <a:lvl1pPr marL="0" indent="0" algn="l" defTabSz="914400" rtl="0" eaLnBrk="1" latinLnBrk="0" hangingPunct="1">
              <a:lnSpc>
                <a:spcPct val="100000"/>
              </a:lnSpc>
              <a:spcBef>
                <a:spcPts val="1000"/>
              </a:spcBef>
              <a:buFont typeface="Arial" panose="020B0604020202020204" pitchFamily="34" charset="0"/>
              <a:buNone/>
              <a:defRPr sz="2400" kern="1200">
                <a:solidFill>
                  <a:schemeClr val="tx1"/>
                </a:solidFill>
                <a:latin typeface="+mn-lt"/>
                <a:ea typeface="+mn-ea"/>
                <a:cs typeface="+mn-cs"/>
              </a:defRPr>
            </a:lvl1pPr>
            <a:lvl2pPr marL="685800" indent="-228600" algn="l" defTabSz="914400" rtl="0" eaLnBrk="1" latinLnBrk="0" hangingPunct="1">
              <a:lnSpc>
                <a:spcPct val="100000"/>
              </a:lnSpc>
              <a:spcBef>
                <a:spcPts val="500"/>
              </a:spcBef>
              <a:buFont typeface="Arial" panose="020B0604020202020204" pitchFamily="34" charset="0"/>
              <a:buChar char="•"/>
              <a:defRPr sz="2000" kern="1200">
                <a:solidFill>
                  <a:schemeClr val="tx1"/>
                </a:solidFill>
                <a:latin typeface="+mn-lt"/>
                <a:ea typeface="+mn-ea"/>
                <a:cs typeface="+mn-cs"/>
              </a:defRPr>
            </a:lvl2pPr>
            <a:lvl3pPr marL="914400" indent="0" algn="l" defTabSz="914400" rtl="0" eaLnBrk="1" latinLnBrk="0" hangingPunct="1">
              <a:lnSpc>
                <a:spcPct val="100000"/>
              </a:lnSpc>
              <a:spcBef>
                <a:spcPts val="500"/>
              </a:spcBef>
              <a:buFont typeface="Arial" panose="020B0604020202020204" pitchFamily="34" charset="0"/>
              <a:buNone/>
              <a:defRPr sz="2000" kern="1200">
                <a:solidFill>
                  <a:schemeClr val="tx1"/>
                </a:solidFill>
                <a:latin typeface="+mn-lt"/>
                <a:ea typeface="+mn-ea"/>
                <a:cs typeface="+mn-cs"/>
              </a:defRPr>
            </a:lvl3pPr>
            <a:lvl4pPr marL="1600200" indent="-228600" algn="l" defTabSz="914400" rtl="0" eaLnBrk="1" latinLnBrk="0" hangingPunct="1">
              <a:lnSpc>
                <a:spcPct val="100000"/>
              </a:lnSpc>
              <a:spcBef>
                <a:spcPts val="500"/>
              </a:spcBef>
              <a:buFont typeface="Arial" panose="020B0604020202020204" pitchFamily="34" charset="0"/>
              <a:buChar char="•"/>
              <a:defRPr sz="1800" kern="1200">
                <a:solidFill>
                  <a:schemeClr val="tx1"/>
                </a:solidFill>
                <a:latin typeface="+mn-lt"/>
                <a:ea typeface="+mn-ea"/>
                <a:cs typeface="+mn-cs"/>
              </a:defRPr>
            </a:lvl4pPr>
            <a:lvl5pPr marL="1828800" indent="0" algn="l" defTabSz="914400" rtl="0" eaLnBrk="1" latinLnBrk="0" hangingPunct="1">
              <a:lnSpc>
                <a:spcPct val="100000"/>
              </a:lnSpc>
              <a:spcBef>
                <a:spcPts val="500"/>
              </a:spcBef>
              <a:buFont typeface="Arial" panose="020B0604020202020204" pitchFamily="34" charset="0"/>
              <a:buNone/>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algn="ctr"/>
            <a:r>
              <a:rPr lang="en-US" sz="2000" dirty="0"/>
              <a:t>Wednesday </a:t>
            </a:r>
          </a:p>
          <a:p>
            <a:pPr algn="ctr"/>
            <a:r>
              <a:rPr lang="en-US" sz="2000" dirty="0"/>
              <a:t>28OCT2020</a:t>
            </a:r>
          </a:p>
        </p:txBody>
      </p:sp>
      <p:pic>
        <p:nvPicPr>
          <p:cNvPr id="17" name="Audio 16">
            <a:hlinkClick r:id="" action="ppaction://media"/>
            <a:extLst>
              <a:ext uri="{FF2B5EF4-FFF2-40B4-BE49-F238E27FC236}">
                <a16:creationId xmlns:a16="http://schemas.microsoft.com/office/drawing/2014/main" id="{8696538D-F48E-6C08-9D9F-21C034DA286C}"/>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13353643"/>
      </p:ext>
    </p:extLst>
  </p:cSld>
  <p:clrMapOvr>
    <a:masterClrMapping/>
  </p:clrMapOvr>
  <mc:AlternateContent xmlns:mc="http://schemas.openxmlformats.org/markup-compatibility/2006">
    <mc:Choice xmlns:p14="http://schemas.microsoft.com/office/powerpoint/2010/main" Requires="p14">
      <p:transition spd="slow" p14:dur="2000" advTm="20305"/>
    </mc:Choice>
    <mc:Fallback>
      <p:transition spd="slow" advTm="20305"/>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17"/>
                </p:tgtEl>
              </p:cMediaNode>
            </p:audio>
          </p:childTnLst>
        </p:cTn>
      </p:par>
    </p:tnLst>
  </p:timing>
</p:sld>
</file>

<file path=ppt/theme/theme1.xml><?xml version="1.0" encoding="utf-8"?>
<a:theme xmlns:a="http://schemas.openxmlformats.org/drawingml/2006/main" name="LevelVTI">
  <a:themeElements>
    <a:clrScheme name="AnalogousFromDarkSeedLeftStep">
      <a:dk1>
        <a:srgbClr val="000000"/>
      </a:dk1>
      <a:lt1>
        <a:srgbClr val="FFFFFF"/>
      </a:lt1>
      <a:dk2>
        <a:srgbClr val="1B2830"/>
      </a:dk2>
      <a:lt2>
        <a:srgbClr val="F1F3F0"/>
      </a:lt2>
      <a:accent1>
        <a:srgbClr val="A629E7"/>
      </a:accent1>
      <a:accent2>
        <a:srgbClr val="592FD9"/>
      </a:accent2>
      <a:accent3>
        <a:srgbClr val="294AE7"/>
      </a:accent3>
      <a:accent4>
        <a:srgbClr val="1787D5"/>
      </a:accent4>
      <a:accent5>
        <a:srgbClr val="22BFBE"/>
      </a:accent5>
      <a:accent6>
        <a:srgbClr val="16C67B"/>
      </a:accent6>
      <a:hlink>
        <a:srgbClr val="3897A9"/>
      </a:hlink>
      <a:folHlink>
        <a:srgbClr val="7F7F7F"/>
      </a:folHlink>
    </a:clrScheme>
    <a:fontScheme name="Seaford">
      <a:majorFont>
        <a:latin typeface="Seaford"/>
        <a:ea typeface=""/>
        <a:cs typeface=""/>
      </a:majorFont>
      <a:minorFont>
        <a:latin typeface="Seaford"/>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LevelVTI" id="{64F43929-0387-4D33-907F-72B939BCAF99}" vid="{D804DF84-3298-4A39-BA0E-21F83D68BC2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1858</TotalTime>
  <Words>1376</Words>
  <Application>Microsoft Office PowerPoint</Application>
  <PresentationFormat>Widescreen</PresentationFormat>
  <Paragraphs>107</Paragraphs>
  <Slides>11</Slides>
  <Notes>11</Notes>
  <HiddenSlides>0</HiddenSlides>
  <MMClips>11</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11</vt:i4>
      </vt:variant>
    </vt:vector>
  </HeadingPairs>
  <TitlesOfParts>
    <vt:vector size="16" baseType="lpstr">
      <vt:lpstr>AmazonEmberLight</vt:lpstr>
      <vt:lpstr>Arial</vt:lpstr>
      <vt:lpstr>Calibri</vt:lpstr>
      <vt:lpstr>Seaford</vt:lpstr>
      <vt:lpstr>LevelVTI</vt:lpstr>
      <vt:lpstr>The Independent Michael Robertson</vt:lpstr>
      <vt:lpstr>C TRAN</vt:lpstr>
      <vt:lpstr>Data Pipeline Structure</vt:lpstr>
      <vt:lpstr>Data Processor</vt:lpstr>
      <vt:lpstr>PostgreSQL</vt:lpstr>
      <vt:lpstr>Summary of Data</vt:lpstr>
      <vt:lpstr>Visual A</vt:lpstr>
      <vt:lpstr>Visual B</vt:lpstr>
      <vt:lpstr>PowerPoint Presentation</vt:lpstr>
      <vt:lpstr>Difficulties</vt:lpstr>
      <vt:lpstr>Thank you</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Michael Robertson</dc:creator>
  <cp:lastModifiedBy>Michael Robertson</cp:lastModifiedBy>
  <cp:revision>5</cp:revision>
  <dcterms:created xsi:type="dcterms:W3CDTF">2022-05-31T22:49:22Z</dcterms:created>
  <dcterms:modified xsi:type="dcterms:W3CDTF">2022-06-04T05:30:36Z</dcterms:modified>
</cp:coreProperties>
</file>

<file path=docProps/thumbnail.jpeg>
</file>